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2" r:id="rId4"/>
  </p:sldMasterIdLst>
  <p:notesMasterIdLst>
    <p:notesMasterId r:id="rId65"/>
  </p:notesMasterIdLst>
  <p:handoutMasterIdLst>
    <p:handoutMasterId r:id="rId66"/>
  </p:handoutMasterIdLst>
  <p:sldIdLst>
    <p:sldId id="1177" r:id="rId5"/>
    <p:sldId id="1192" r:id="rId6"/>
    <p:sldId id="1191" r:id="rId7"/>
    <p:sldId id="1195" r:id="rId8"/>
    <p:sldId id="1193" r:id="rId9"/>
    <p:sldId id="1194" r:id="rId10"/>
    <p:sldId id="1197" r:id="rId11"/>
    <p:sldId id="1199" r:id="rId12"/>
    <p:sldId id="1200" r:id="rId13"/>
    <p:sldId id="1206" r:id="rId14"/>
    <p:sldId id="1202" r:id="rId15"/>
    <p:sldId id="1204" r:id="rId16"/>
    <p:sldId id="1203" r:id="rId17"/>
    <p:sldId id="1265" r:id="rId18"/>
    <p:sldId id="1205" r:id="rId19"/>
    <p:sldId id="1209" r:id="rId20"/>
    <p:sldId id="1210" r:id="rId21"/>
    <p:sldId id="1212" r:id="rId22"/>
    <p:sldId id="1223" r:id="rId23"/>
    <p:sldId id="1220" r:id="rId24"/>
    <p:sldId id="1222" r:id="rId25"/>
    <p:sldId id="1224" r:id="rId26"/>
    <p:sldId id="1226" r:id="rId27"/>
    <p:sldId id="1225" r:id="rId28"/>
    <p:sldId id="1227" r:id="rId29"/>
    <p:sldId id="1228" r:id="rId30"/>
    <p:sldId id="1229" r:id="rId31"/>
    <p:sldId id="1230" r:id="rId32"/>
    <p:sldId id="1264" r:id="rId33"/>
    <p:sldId id="1233" r:id="rId34"/>
    <p:sldId id="1234" r:id="rId35"/>
    <p:sldId id="1235" r:id="rId36"/>
    <p:sldId id="1237" r:id="rId37"/>
    <p:sldId id="1238" r:id="rId38"/>
    <p:sldId id="1236" r:id="rId39"/>
    <p:sldId id="1248" r:id="rId40"/>
    <p:sldId id="1240" r:id="rId41"/>
    <p:sldId id="1263" r:id="rId42"/>
    <p:sldId id="1262" r:id="rId43"/>
    <p:sldId id="1266" r:id="rId44"/>
    <p:sldId id="1267" r:id="rId45"/>
    <p:sldId id="1268" r:id="rId46"/>
    <p:sldId id="1239" r:id="rId47"/>
    <p:sldId id="1250" r:id="rId48"/>
    <p:sldId id="1251" r:id="rId49"/>
    <p:sldId id="1270" r:id="rId50"/>
    <p:sldId id="1246" r:id="rId51"/>
    <p:sldId id="1247" r:id="rId52"/>
    <p:sldId id="1253" r:id="rId53"/>
    <p:sldId id="1254" r:id="rId54"/>
    <p:sldId id="1255" r:id="rId55"/>
    <p:sldId id="1256" r:id="rId56"/>
    <p:sldId id="1257" r:id="rId57"/>
    <p:sldId id="1260" r:id="rId58"/>
    <p:sldId id="1261" r:id="rId59"/>
    <p:sldId id="1258" r:id="rId60"/>
    <p:sldId id="1259" r:id="rId61"/>
    <p:sldId id="1269" r:id="rId62"/>
    <p:sldId id="1221" r:id="rId63"/>
    <p:sldId id="1190"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9">
          <p15:clr>
            <a:srgbClr val="A4A3A4"/>
          </p15:clr>
        </p15:guide>
        <p15:guide id="2" orient="horz" pos="2491">
          <p15:clr>
            <a:srgbClr val="A4A3A4"/>
          </p15:clr>
        </p15:guide>
        <p15:guide id="3" orient="horz" pos="187">
          <p15:clr>
            <a:srgbClr val="A4A3A4"/>
          </p15:clr>
        </p15:guide>
        <p15:guide id="4" orient="horz" pos="4219">
          <p15:clr>
            <a:srgbClr val="A4A3A4"/>
          </p15:clr>
        </p15:guide>
        <p15:guide id="5" orient="horz" pos="3643">
          <p15:clr>
            <a:srgbClr val="A4A3A4"/>
          </p15:clr>
        </p15:guide>
        <p15:guide id="6" orient="horz" pos="763">
          <p15:clr>
            <a:srgbClr val="A4A3A4"/>
          </p15:clr>
        </p15:guide>
        <p15:guide id="7" orient="horz" pos="1915">
          <p15:clr>
            <a:srgbClr val="A4A3A4"/>
          </p15:clr>
        </p15:guide>
        <p15:guide id="8" orient="horz" pos="3067">
          <p15:clr>
            <a:srgbClr val="A4A3A4"/>
          </p15:clr>
        </p15:guide>
        <p15:guide id="9" pos="1325">
          <p15:clr>
            <a:srgbClr val="A4A3A4"/>
          </p15:clr>
        </p15:guide>
        <p15:guide id="10" pos="7085">
          <p15:clr>
            <a:srgbClr val="A4A3A4"/>
          </p15:clr>
        </p15:guide>
        <p15:guide id="11" pos="2477">
          <p15:clr>
            <a:srgbClr val="A4A3A4"/>
          </p15:clr>
        </p15:guide>
        <p15:guide id="12" pos="4781">
          <p15:clr>
            <a:srgbClr val="A4A3A4"/>
          </p15:clr>
        </p15:guide>
        <p15:guide id="13" pos="3629">
          <p15:clr>
            <a:srgbClr val="A4A3A4"/>
          </p15:clr>
        </p15:guide>
        <p15:guide id="14" pos="5933">
          <p15:clr>
            <a:srgbClr val="A4A3A4"/>
          </p15:clr>
        </p15:guide>
        <p15:guide id="15" pos="173">
          <p15:clr>
            <a:srgbClr val="A4A3A4"/>
          </p15:clr>
        </p15:guide>
        <p15:guide id="16" pos="7663">
          <p15:clr>
            <a:srgbClr val="A4A3A4"/>
          </p15:clr>
        </p15:guide>
        <p15:guide id="17" pos="749">
          <p15:clr>
            <a:srgbClr val="A4A3A4"/>
          </p15:clr>
        </p15:guide>
        <p15:guide id="18" pos="1901">
          <p15:clr>
            <a:srgbClr val="A4A3A4"/>
          </p15:clr>
        </p15:guide>
        <p15:guide id="19" pos="3053">
          <p15:clr>
            <a:srgbClr val="A4A3A4"/>
          </p15:clr>
        </p15:guide>
        <p15:guide id="20" pos="4205">
          <p15:clr>
            <a:srgbClr val="A4A3A4"/>
          </p15:clr>
        </p15:guide>
        <p15:guide id="21" pos="5357">
          <p15:clr>
            <a:srgbClr val="A4A3A4"/>
          </p15:clr>
        </p15:guide>
        <p15:guide id="22" pos="650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Petar Kovačević" initials="PK" lastIdx="1" clrIdx="2">
    <p:extLst/>
  </p:cmAuthor>
  <p:cmAuthor id="3" name="Petar Kovačević" initials="PK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3C00"/>
    <a:srgbClr val="FFFFFF"/>
    <a:srgbClr val="00AEEF"/>
    <a:srgbClr val="1B75BB"/>
    <a:srgbClr val="00BCF2"/>
    <a:srgbClr val="58595B"/>
    <a:srgbClr val="0072C6"/>
    <a:srgbClr val="505050"/>
    <a:srgbClr val="68217A"/>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5238" autoAdjust="0"/>
  </p:normalViewPr>
  <p:slideViewPr>
    <p:cSldViewPr snapToGrid="0">
      <p:cViewPr>
        <p:scale>
          <a:sx n="120" d="100"/>
          <a:sy n="120" d="100"/>
        </p:scale>
        <p:origin x="928" y="640"/>
      </p:cViewPr>
      <p:guideLst>
        <p:guide orient="horz" pos="1339"/>
        <p:guide orient="horz" pos="2491"/>
        <p:guide orient="horz" pos="187"/>
        <p:guide orient="horz" pos="4219"/>
        <p:guide orient="horz" pos="3643"/>
        <p:guide orient="horz" pos="763"/>
        <p:guide orient="horz" pos="1915"/>
        <p:guide orient="horz" pos="3067"/>
        <p:guide pos="1325"/>
        <p:guide pos="7085"/>
        <p:guide pos="2477"/>
        <p:guide pos="4781"/>
        <p:guide pos="3629"/>
        <p:guide pos="5933"/>
        <p:guide pos="173"/>
        <p:guide pos="7663"/>
        <p:guide pos="749"/>
        <p:guide pos="1901"/>
        <p:guide pos="3053"/>
        <p:guide pos="4205"/>
        <p:guide pos="5357"/>
        <p:guide pos="6509"/>
      </p:guideLst>
    </p:cSldViewPr>
  </p:slideViewPr>
  <p:notesTextViewPr>
    <p:cViewPr>
      <p:scale>
        <a:sx n="3" d="2"/>
        <a:sy n="3" d="2"/>
      </p:scale>
      <p:origin x="0" y="0"/>
    </p:cViewPr>
  </p:notesTextViewPr>
  <p:sorterViewPr>
    <p:cViewPr varScale="1">
      <p:scale>
        <a:sx n="1" d="1"/>
        <a:sy n="1" d="1"/>
      </p:scale>
      <p:origin x="0" y="2488"/>
    </p:cViewPr>
  </p:sorterViewPr>
  <p:notesViewPr>
    <p:cSldViewPr snapToGrid="0" showGuides="1">
      <p:cViewPr>
        <p:scale>
          <a:sx n="268" d="100"/>
          <a:sy n="268" d="100"/>
        </p:scale>
        <p:origin x="-86" y="1036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commentAuthors" Target="commentAuthors.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5/10/relationships/revisionInfo" Target="revisionInfo.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12/4/17</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12/4/17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 Id="rId3"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1B75BB"/>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07" y="12275"/>
            <a:ext cx="2657209" cy="2657209"/>
          </a:xfrm>
          <a:prstGeom prst="rect">
            <a:avLst/>
          </a:prstGeom>
        </p:spPr>
      </p:pic>
      <p:sp>
        <p:nvSpPr>
          <p:cNvPr id="5" name="Rectangle 4"/>
          <p:cNvSpPr/>
          <p:nvPr userDrawn="1"/>
        </p:nvSpPr>
        <p:spPr bwMode="auto">
          <a:xfrm>
            <a:off x="0" y="2664824"/>
            <a:ext cx="7746766" cy="432970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r-H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userDrawn="1"/>
        </p:nvSpPr>
        <p:spPr>
          <a:xfrm>
            <a:off x="154380" y="3185306"/>
            <a:ext cx="6801742" cy="2083647"/>
          </a:xfrm>
          <a:prstGeom prst="rect">
            <a:avLst/>
          </a:prstGeom>
          <a:noFill/>
        </p:spPr>
        <p:txBody>
          <a:bodyPr wrap="square" lIns="182880" tIns="146304" rIns="182880" bIns="146304" rtlCol="0">
            <a:spAutoFit/>
          </a:bodyPr>
          <a:lstStyle/>
          <a:p>
            <a:pPr>
              <a:lnSpc>
                <a:spcPct val="70000"/>
              </a:lnSpc>
              <a:spcAft>
                <a:spcPts val="600"/>
              </a:spcAft>
            </a:pPr>
            <a:r>
              <a:rPr lang="hr-HR" sz="5400" dirty="0">
                <a:solidFill>
                  <a:schemeClr val="bg1"/>
                </a:solidFill>
                <a:latin typeface="+mj-lt"/>
              </a:rPr>
              <a:t>Advanced </a:t>
            </a:r>
          </a:p>
          <a:p>
            <a:pPr>
              <a:lnSpc>
                <a:spcPct val="90000"/>
              </a:lnSpc>
              <a:spcAft>
                <a:spcPts val="600"/>
              </a:spcAft>
            </a:pPr>
            <a:r>
              <a:rPr lang="hr-HR" sz="5400" dirty="0">
                <a:solidFill>
                  <a:schemeClr val="bg1"/>
                </a:solidFill>
                <a:latin typeface="+mj-lt"/>
              </a:rPr>
              <a:t>Technology </a:t>
            </a:r>
            <a:r>
              <a:rPr lang="hr-HR" sz="5400" dirty="0" err="1">
                <a:solidFill>
                  <a:schemeClr val="bg1"/>
                </a:solidFill>
                <a:latin typeface="+mj-lt"/>
              </a:rPr>
              <a:t>Days</a:t>
            </a:r>
            <a:endParaRPr lang="hr-HR" sz="5400" dirty="0">
              <a:solidFill>
                <a:schemeClr val="bg1"/>
              </a:solidFill>
              <a:latin typeface="+mj-lt"/>
            </a:endParaRPr>
          </a:p>
          <a:p>
            <a:pPr>
              <a:lnSpc>
                <a:spcPct val="90000"/>
              </a:lnSpc>
              <a:spcAft>
                <a:spcPts val="600"/>
              </a:spcAft>
            </a:pPr>
            <a:r>
              <a:rPr lang="hr-HR" sz="2200" b="0" i="0" kern="1200" dirty="0">
                <a:solidFill>
                  <a:schemeClr val="bg1"/>
                </a:solidFill>
                <a:effectLst/>
                <a:latin typeface="+mn-lt"/>
                <a:ea typeface="+mn-ea"/>
                <a:cs typeface="+mn-cs"/>
              </a:rPr>
              <a:t>5.</a:t>
            </a:r>
            <a:r>
              <a:rPr lang="nn-NO" sz="2200" b="0" i="0" kern="1200" dirty="0">
                <a:solidFill>
                  <a:schemeClr val="bg1"/>
                </a:solidFill>
                <a:effectLst/>
                <a:latin typeface="+mn-lt"/>
                <a:ea typeface="+mn-ea"/>
                <a:cs typeface="+mn-cs"/>
              </a:rPr>
              <a:t> i </a:t>
            </a:r>
            <a:r>
              <a:rPr lang="hr-HR" sz="2200" b="0" i="0" kern="1200" dirty="0">
                <a:solidFill>
                  <a:schemeClr val="bg1"/>
                </a:solidFill>
                <a:effectLst/>
                <a:latin typeface="+mn-lt"/>
                <a:ea typeface="+mn-ea"/>
                <a:cs typeface="+mn-cs"/>
              </a:rPr>
              <a:t>6</a:t>
            </a:r>
            <a:r>
              <a:rPr lang="nn-NO" sz="2200" b="0" i="0" kern="1200" dirty="0">
                <a:solidFill>
                  <a:schemeClr val="bg1"/>
                </a:solidFill>
                <a:effectLst/>
                <a:latin typeface="+mn-lt"/>
                <a:ea typeface="+mn-ea"/>
                <a:cs typeface="+mn-cs"/>
              </a:rPr>
              <a:t>. </a:t>
            </a:r>
            <a:r>
              <a:rPr lang="hr-HR" sz="2200" b="0" i="0" kern="1200" dirty="0">
                <a:solidFill>
                  <a:schemeClr val="bg1"/>
                </a:solidFill>
                <a:effectLst/>
                <a:latin typeface="+mn-lt"/>
                <a:ea typeface="+mn-ea"/>
                <a:cs typeface="+mn-cs"/>
              </a:rPr>
              <a:t>prosinca </a:t>
            </a:r>
            <a:r>
              <a:rPr lang="nn-NO" sz="2200" b="0" i="0" kern="1200" dirty="0">
                <a:solidFill>
                  <a:schemeClr val="bg1"/>
                </a:solidFill>
                <a:effectLst/>
                <a:latin typeface="+mn-lt"/>
                <a:ea typeface="+mn-ea"/>
                <a:cs typeface="+mn-cs"/>
              </a:rPr>
              <a:t>201</a:t>
            </a:r>
            <a:r>
              <a:rPr lang="hr-HR" sz="2200" b="0" i="0" kern="1200" dirty="0">
                <a:solidFill>
                  <a:schemeClr val="bg1"/>
                </a:solidFill>
                <a:effectLst/>
                <a:latin typeface="+mn-lt"/>
                <a:ea typeface="+mn-ea"/>
                <a:cs typeface="+mn-cs"/>
              </a:rPr>
              <a:t>7</a:t>
            </a:r>
            <a:r>
              <a:rPr lang="nn-NO" sz="2200" b="0" i="0" kern="1200" dirty="0">
                <a:solidFill>
                  <a:schemeClr val="bg1"/>
                </a:solidFill>
                <a:effectLst/>
                <a:latin typeface="+mn-lt"/>
                <a:ea typeface="+mn-ea"/>
                <a:cs typeface="+mn-cs"/>
              </a:rPr>
              <a:t>.</a:t>
            </a:r>
            <a:r>
              <a:rPr lang="hr-HR" sz="2200" b="0" i="0" kern="1200" dirty="0">
                <a:solidFill>
                  <a:schemeClr val="bg1"/>
                </a:solidFill>
                <a:effectLst/>
                <a:latin typeface="+mn-lt"/>
                <a:ea typeface="+mn-ea"/>
                <a:cs typeface="+mn-cs"/>
              </a:rPr>
              <a:t>, Plaza Event Centar</a:t>
            </a:r>
            <a:endParaRPr lang="hr-HR" sz="2200" dirty="0">
              <a:solidFill>
                <a:schemeClr val="bg1"/>
              </a:solidFill>
              <a:latin typeface="+mn-lt"/>
            </a:endParaRPr>
          </a:p>
        </p:txBody>
      </p:sp>
    </p:spTree>
    <p:extLst>
      <p:ext uri="{BB962C8B-B14F-4D97-AF65-F5344CB8AC3E}">
        <p14:creationId xmlns:p14="http://schemas.microsoft.com/office/powerpoint/2010/main" val="15314751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rgbClr val="00AEEF"/>
                </a:solidFill>
                <a:latin typeface="+mn-lt"/>
              </a:defRPr>
            </a:lvl1pPr>
            <a:lvl2pPr marL="690563" indent="-233363">
              <a:spcBef>
                <a:spcPts val="1200"/>
              </a:spcBef>
              <a:buSzPct val="100000"/>
              <a:buFont typeface="Segoe UI" pitchFamily="34" charset="0"/>
              <a:buChar char="‐"/>
              <a:defRPr>
                <a:solidFill>
                  <a:srgbClr val="00AEEF"/>
                </a:solidFill>
              </a:defRPr>
            </a:lvl2pPr>
            <a:lvl3pPr marL="1147763" indent="-233363">
              <a:spcBef>
                <a:spcPts val="1200"/>
              </a:spcBef>
              <a:buFont typeface="Wingdings" pitchFamily="2" charset="2"/>
              <a:buChar char="§"/>
              <a:defRPr>
                <a:solidFill>
                  <a:srgbClr val="00AEEF"/>
                </a:solidFill>
              </a:defRPr>
            </a:lvl3pPr>
            <a:lvl4pPr marL="1600200" indent="-342900">
              <a:spcBef>
                <a:spcPts val="1200"/>
              </a:spcBef>
              <a:buFont typeface="+mj-lt"/>
              <a:buAutoNum type="arabicPeriod"/>
              <a:defRPr>
                <a:solidFill>
                  <a:srgbClr val="00AEEF"/>
                </a:solidFill>
              </a:defRPr>
            </a:lvl4pPr>
            <a:lvl5pPr marL="1946275" indent="-342900">
              <a:spcBef>
                <a:spcPts val="1200"/>
              </a:spcBef>
              <a:buFont typeface="+mj-lt"/>
              <a:buAutoNum type="alphaLcParenR"/>
              <a:defRPr>
                <a:solidFill>
                  <a:srgbClr val="00AEEF"/>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 xmlns:a16="http://schemas.microsoft.com/office/drawing/2014/main" id="{861ABA5E-D82D-4E8F-8235-C8E0E4EF74BE}"/>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26473547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0pt Text">
    <p:bg>
      <p:bgPr>
        <a:solidFill>
          <a:srgbClr val="00AEEF"/>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5959001" y="845531"/>
            <a:ext cx="6409624" cy="5303462"/>
          </a:xfrm>
        </p:spPr>
        <p:txBody>
          <a:bodyPr/>
          <a:lstStyle>
            <a:lvl1pPr marL="0" indent="0">
              <a:lnSpc>
                <a:spcPts val="3400"/>
              </a:lnSpc>
              <a:spcBef>
                <a:spcPts val="3600"/>
              </a:spcBef>
              <a:buNone/>
              <a:defRPr sz="3000" baseline="0">
                <a:solidFill>
                  <a:schemeClr val="bg1"/>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err="1"/>
              <a:t>Aenean</a:t>
            </a:r>
            <a:r>
              <a:rPr lang="en-US" dirty="0"/>
              <a:t> </a:t>
            </a:r>
            <a:r>
              <a:rPr lang="en-US" dirty="0" err="1"/>
              <a:t>porttitor</a:t>
            </a:r>
            <a:r>
              <a:rPr lang="en-US" dirty="0"/>
              <a:t> </a:t>
            </a:r>
            <a:r>
              <a:rPr lang="en-US" dirty="0" err="1"/>
              <a:t>pulvinar</a:t>
            </a:r>
            <a:r>
              <a:rPr lang="en-US" dirty="0"/>
              <a:t> lorem, </a:t>
            </a:r>
            <a:br>
              <a:rPr lang="en-US" dirty="0"/>
            </a:b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a:t>
            </a:r>
            <a:br>
              <a:rPr lang="en-US" dirty="0"/>
            </a:br>
            <a:r>
              <a:rPr lang="en-US" dirty="0"/>
              <a:t>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8" name="Picture 7">
            <a:extLst>
              <a:ext uri="{FF2B5EF4-FFF2-40B4-BE49-F238E27FC236}">
                <a16:creationId xmlns="" xmlns:a16="http://schemas.microsoft.com/office/drawing/2014/main" id="{387E4942-ED9F-438C-89D0-4D8C8EC85838}"/>
              </a:ext>
            </a:extLst>
          </p:cNvPr>
          <p:cNvPicPr>
            <a:picLocks noChangeAspect="1"/>
          </p:cNvPicPr>
          <p:nvPr userDrawn="1"/>
        </p:nvPicPr>
        <p:blipFill>
          <a:blip r:embed="rId2"/>
          <a:stretch>
            <a:fillRect/>
          </a:stretch>
        </p:blipFill>
        <p:spPr>
          <a:xfrm>
            <a:off x="11156014" y="5938762"/>
            <a:ext cx="883586" cy="846387"/>
          </a:xfrm>
          <a:prstGeom prst="rect">
            <a:avLst/>
          </a:prstGeom>
        </p:spPr>
      </p:pic>
      <p:pic>
        <p:nvPicPr>
          <p:cNvPr id="9" name="Picture 8">
            <a:extLst>
              <a:ext uri="{FF2B5EF4-FFF2-40B4-BE49-F238E27FC236}">
                <a16:creationId xmlns="" xmlns:a16="http://schemas.microsoft.com/office/drawing/2014/main" id="{DAC3AF94-44DA-496C-9080-A8A1E9ED9DBF}"/>
              </a:ext>
            </a:extLst>
          </p:cNvPr>
          <p:cNvPicPr>
            <a:picLocks noChangeAspect="1"/>
          </p:cNvPicPr>
          <p:nvPr userDrawn="1"/>
        </p:nvPicPr>
        <p:blipFill>
          <a:blip r:embed="rId3"/>
          <a:stretch>
            <a:fillRect/>
          </a:stretch>
        </p:blipFill>
        <p:spPr>
          <a:xfrm>
            <a:off x="496677" y="822830"/>
            <a:ext cx="4484897" cy="534886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08214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rgbClr val="1B75BB"/>
                </a:solidFill>
              </a:defRPr>
            </a:lvl1pPr>
          </a:lstStyle>
          <a:p>
            <a:r>
              <a:rPr lang="en-US" dirty="0"/>
              <a:t>Lorem ipsum dolor sit.</a:t>
            </a:r>
          </a:p>
        </p:txBody>
      </p:sp>
      <p:pic>
        <p:nvPicPr>
          <p:cNvPr id="5" name="Picture 4">
            <a:extLst>
              <a:ext uri="{FF2B5EF4-FFF2-40B4-BE49-F238E27FC236}">
                <a16:creationId xmlns="" xmlns:a16="http://schemas.microsoft.com/office/drawing/2014/main" id="{A6440CAB-B217-41AC-8F1F-6B878F32F22C}"/>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45392609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rgbClr val="00BCF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solidFill>
                  <a:srgbClr val="00BCF2"/>
                </a:solidFill>
                <a:latin typeface="+mn-lt"/>
              </a:defRPr>
            </a:lvl1pPr>
            <a:lvl2pPr marL="3175" indent="0">
              <a:lnSpc>
                <a:spcPts val="1450"/>
              </a:lnSpc>
              <a:spcBef>
                <a:spcPts val="0"/>
              </a:spcBef>
              <a:spcAft>
                <a:spcPts val="1200"/>
              </a:spcAft>
              <a:buNone/>
              <a:defRPr sz="1300" b="1">
                <a:solidFill>
                  <a:srgbClr val="1B75BB"/>
                </a:solidFill>
              </a:defRPr>
            </a:lvl2pPr>
          </a:lstStyle>
          <a:p>
            <a:pPr lvl="0"/>
            <a:r>
              <a:rPr lang="en-US"/>
              <a:t>Edit Master text styles</a:t>
            </a:r>
          </a:p>
          <a:p>
            <a:pPr lvl="1"/>
            <a:r>
              <a:rPr lang="en-US"/>
              <a:t>Second level</a:t>
            </a:r>
          </a:p>
        </p:txBody>
      </p:sp>
      <p:pic>
        <p:nvPicPr>
          <p:cNvPr id="5" name="Picture 4">
            <a:extLst>
              <a:ext uri="{FF2B5EF4-FFF2-40B4-BE49-F238E27FC236}">
                <a16:creationId xmlns="" xmlns:a16="http://schemas.microsoft.com/office/drawing/2014/main" id="{2216F999-A67A-43F4-80E8-468C82F9A28E}"/>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41837222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00BCF2"/>
                </a:solidFill>
              </a:defRPr>
            </a:lvl1pPr>
          </a:lstStyle>
          <a:p>
            <a:r>
              <a:rPr lang="en-US"/>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rgbClr val="00BCF2"/>
                </a:solidFill>
                <a:latin typeface="+mj-lt"/>
                <a:ea typeface="+mn-ea"/>
                <a:cs typeface="+mn-cs"/>
              </a:defRPr>
            </a:lvl1pPr>
            <a:lvl2pPr marL="342900" indent="0">
              <a:buNone/>
              <a:defRPr>
                <a:solidFill>
                  <a:srgbClr val="1B75BB"/>
                </a:solidFill>
              </a:defRPr>
            </a:lvl2pPr>
            <a:lvl3pPr marL="571500" indent="0">
              <a:buNone/>
              <a:defRPr>
                <a:solidFill>
                  <a:srgbClr val="00AEEF"/>
                </a:solidFill>
              </a:defRPr>
            </a:lvl3pPr>
            <a:lvl4pPr marL="800100" indent="0">
              <a:buNone/>
              <a:defRPr>
                <a:solidFill>
                  <a:srgbClr val="00AEEF"/>
                </a:solidFill>
              </a:defRPr>
            </a:lvl4pPr>
            <a:lvl5pPr marL="1028700" indent="0">
              <a:buNone/>
              <a:defRPr>
                <a:solidFill>
                  <a:srgbClr val="00AEEF"/>
                </a:solidFill>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pic>
        <p:nvPicPr>
          <p:cNvPr id="5" name="Picture 4">
            <a:extLst>
              <a:ext uri="{FF2B5EF4-FFF2-40B4-BE49-F238E27FC236}">
                <a16:creationId xmlns="" xmlns:a16="http://schemas.microsoft.com/office/drawing/2014/main" id="{B23F9C36-9985-40A4-8266-4D19F9877D1D}"/>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39589036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rgbClr val="1B75BB"/>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Edit Master text styles</a:t>
            </a:r>
          </a:p>
        </p:txBody>
      </p:sp>
      <p:pic>
        <p:nvPicPr>
          <p:cNvPr id="5" name="Picture 4">
            <a:extLst>
              <a:ext uri="{FF2B5EF4-FFF2-40B4-BE49-F238E27FC236}">
                <a16:creationId xmlns="" xmlns:a16="http://schemas.microsoft.com/office/drawing/2014/main" id="{4AAAB417-0459-4EF7-A87D-0826F133C72C}"/>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70735813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1529DCF-5917-409F-ADC1-5BA9D423F7AF}"/>
              </a:ext>
            </a:extLst>
          </p:cNvPr>
          <p:cNvPicPr>
            <a:picLocks noChangeAspect="1"/>
          </p:cNvPicPr>
          <p:nvPr userDrawn="1"/>
        </p:nvPicPr>
        <p:blipFill>
          <a:blip r:embed="rId2"/>
          <a:stretch>
            <a:fillRect/>
          </a:stretch>
        </p:blipFill>
        <p:spPr>
          <a:xfrm>
            <a:off x="11154354" y="5837089"/>
            <a:ext cx="949044" cy="906611"/>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y Background No Tiles">
    <p:bg>
      <p:bgPr>
        <a:solidFill>
          <a:srgbClr val="505050"/>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418551951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lang="en-US"/>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lang="en-US" smtClean="0"/>
              <a:pPr/>
              <a:t>‹#›</a:t>
            </a:fld>
            <a:endParaRPr lang="en-US"/>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Edit Master text styles</a:t>
            </a:r>
          </a:p>
        </p:txBody>
      </p:sp>
    </p:spTree>
    <p:extLst>
      <p:ext uri="{BB962C8B-B14F-4D97-AF65-F5344CB8AC3E}">
        <p14:creationId xmlns:p14="http://schemas.microsoft.com/office/powerpoint/2010/main" val="5114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ull Quo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2" y="0"/>
            <a:ext cx="12434710" cy="6994524"/>
          </a:xfrm>
          <a:prstGeom prst="rect">
            <a:avLst/>
          </a:prstGeom>
        </p:spPr>
      </p:pic>
    </p:spTree>
    <p:extLst>
      <p:ext uri="{BB962C8B-B14F-4D97-AF65-F5344CB8AC3E}">
        <p14:creationId xmlns:p14="http://schemas.microsoft.com/office/powerpoint/2010/main" val="24837285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75B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FD24DB7D-36B8-4AAF-9697-4B2D31F81B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7"/>
            <a:ext cx="12436475" cy="6995517"/>
          </a:xfrm>
          <a:prstGeom prst="rect">
            <a:avLst/>
          </a:prstGeom>
        </p:spPr>
      </p:pic>
    </p:spTree>
    <p:extLst>
      <p:ext uri="{BB962C8B-B14F-4D97-AF65-F5344CB8AC3E}">
        <p14:creationId xmlns:p14="http://schemas.microsoft.com/office/powerpoint/2010/main" val="15652275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 Categories">
    <p:bg>
      <p:bgPr>
        <a:solidFill>
          <a:srgbClr val="00BCF2"/>
        </a:solidFill>
        <a:effectLst/>
      </p:bgPr>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375657"/>
            <a:ext cx="6400614" cy="457195"/>
          </a:xfrm>
          <a:prstGeom prst="rect">
            <a:avLst/>
          </a:prstGeom>
        </p:spPr>
        <p:txBody>
          <a:bodyPr lIns="182880" tIns="146304" rIns="182880" bIns="146304" anchor="ctr" anchorCtr="0"/>
          <a:lstStyle>
            <a:lvl1pPr marL="0" indent="0">
              <a:lnSpc>
                <a:spcPts val="2800"/>
              </a:lnSpc>
              <a:spcBef>
                <a:spcPts val="0"/>
              </a:spcBef>
              <a:buFontTx/>
              <a:buNone/>
              <a:defRPr sz="2400">
                <a:solidFill>
                  <a:schemeClr val="bg1"/>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dirty="0"/>
              <a:t>Click to edit Master </a:t>
            </a:r>
            <a:r>
              <a:rPr lang="en-US"/>
              <a:t>text styles</a:t>
            </a:r>
          </a:p>
        </p:txBody>
      </p:sp>
      <p:sp>
        <p:nvSpPr>
          <p:cNvPr id="9" name="Text Placeholder 26"/>
          <p:cNvSpPr>
            <a:spLocks noGrp="1"/>
          </p:cNvSpPr>
          <p:nvPr>
            <p:ph type="body" sz="quarter" idx="38" hasCustomPrompt="1"/>
          </p:nvPr>
        </p:nvSpPr>
        <p:spPr>
          <a:xfrm>
            <a:off x="457580" y="3954455"/>
            <a:ext cx="2743200" cy="2560671"/>
          </a:xfrm>
          <a:prstGeom prst="rect">
            <a:avLst/>
          </a:prstGeom>
          <a:solidFill>
            <a:srgbClr val="0070C0"/>
          </a:solidFill>
        </p:spPr>
        <p:txBody>
          <a:bodyPr lIns="182880" tIns="146304" bIns="146304">
            <a:noAutofit/>
          </a:bodyPr>
          <a:lstStyle>
            <a:lvl1pPr marL="0" indent="0">
              <a:lnSpc>
                <a:spcPct val="9000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322871" y="3954457"/>
            <a:ext cx="2742914" cy="2560643"/>
          </a:xfrm>
          <a:prstGeom prst="rect">
            <a:avLst/>
          </a:prstGeom>
          <a:solidFill>
            <a:srgbClr val="0070C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9052882" y="3954457"/>
            <a:ext cx="2742914" cy="2560643"/>
          </a:xfrm>
          <a:prstGeom prst="rect">
            <a:avLst/>
          </a:prstGeom>
          <a:solidFill>
            <a:srgbClr val="0070C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Segoe Pro"/>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187876" y="3954457"/>
            <a:ext cx="2742914" cy="2560643"/>
          </a:xfrm>
          <a:prstGeom prst="rect">
            <a:avLst/>
          </a:prstGeom>
          <a:solidFill>
            <a:srgbClr val="0070C0"/>
          </a:solidFill>
        </p:spPr>
        <p:txBody>
          <a:bodyPr lIns="182880" tIns="146304" bIns="146304">
            <a:noAutofit/>
          </a:bodyPr>
          <a:lstStyle>
            <a:lvl1pPr marL="0" indent="0">
              <a:lnSpc>
                <a:spcPts val="1440"/>
              </a:lnSpc>
              <a:spcBef>
                <a:spcPts val="0"/>
              </a:spcBef>
              <a:spcAft>
                <a:spcPts val="600"/>
              </a:spcAft>
              <a:buFontTx/>
              <a:buNone/>
              <a:defRPr sz="1200" b="0">
                <a:solidFill>
                  <a:schemeClr val="bg1"/>
                </a:soli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457580" y="1091909"/>
            <a:ext cx="2743200"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rgbClr val="00B0F0"/>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32278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rgbClr val="00B0F0"/>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187706"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rgbClr val="00B0F0"/>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9052627" y="1091909"/>
            <a:ext cx="2742914" cy="2743200"/>
          </a:xfrm>
          <a:prstGeom prst="rect">
            <a:avLst/>
          </a:prstGeom>
          <a:solidFill>
            <a:schemeClr val="bg1"/>
          </a:solidFill>
        </p:spPr>
        <p:txBody>
          <a:bodyPr lIns="146304" tIns="91440" rIns="146304" bIns="91440">
            <a:noAutofit/>
          </a:bodyPr>
          <a:lstStyle>
            <a:lvl1pPr marL="0" indent="0">
              <a:lnSpc>
                <a:spcPct val="90000"/>
              </a:lnSpc>
              <a:buFontTx/>
              <a:buNone/>
              <a:defRPr sz="2400">
                <a:solidFill>
                  <a:srgbClr val="00B0F0"/>
                </a:soli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a:t>Click to edit </a:t>
            </a:r>
            <a:br>
              <a:rPr lang="en-US" dirty="0"/>
            </a:br>
            <a:r>
              <a:rPr lang="en-US" dirty="0"/>
              <a:t>Master text styles</a:t>
            </a:r>
          </a:p>
        </p:txBody>
      </p:sp>
      <p:pic>
        <p:nvPicPr>
          <p:cNvPr id="19" name="Picture 18">
            <a:extLst>
              <a:ext uri="{FF2B5EF4-FFF2-40B4-BE49-F238E27FC236}">
                <a16:creationId xmlns="" xmlns:a16="http://schemas.microsoft.com/office/drawing/2014/main" id="{E7530509-022F-4A63-8935-CFEE29C1B04B}"/>
              </a:ext>
            </a:extLst>
          </p:cNvPr>
          <p:cNvPicPr>
            <a:picLocks noChangeAspect="1"/>
          </p:cNvPicPr>
          <p:nvPr userDrawn="1"/>
        </p:nvPicPr>
        <p:blipFill>
          <a:blip r:embed="rId2"/>
          <a:stretch>
            <a:fillRect/>
          </a:stretch>
        </p:blipFill>
        <p:spPr>
          <a:xfrm>
            <a:off x="11379405" y="191328"/>
            <a:ext cx="669719" cy="641524"/>
          </a:xfrm>
          <a:prstGeom prst="rect">
            <a:avLst/>
          </a:prstGeom>
        </p:spPr>
      </p:pic>
    </p:spTree>
    <p:extLst>
      <p:ext uri="{BB962C8B-B14F-4D97-AF65-F5344CB8AC3E}">
        <p14:creationId xmlns:p14="http://schemas.microsoft.com/office/powerpoint/2010/main" val="975059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Solid">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2960" y="3085148"/>
            <a:ext cx="8268860" cy="1720381"/>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2960" y="5038375"/>
            <a:ext cx="7670042" cy="1055382"/>
          </a:xfrm>
        </p:spPr>
        <p:txBody>
          <a:bodyPr/>
          <a:lstStyle>
            <a:lvl1pPr marL="0" indent="0" algn="l">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07" y="3807"/>
            <a:ext cx="2657209" cy="2657209"/>
          </a:xfrm>
          <a:prstGeom prst="rect">
            <a:avLst/>
          </a:prstGeom>
        </p:spPr>
      </p:pic>
    </p:spTree>
    <p:extLst>
      <p:ext uri="{BB962C8B-B14F-4D97-AF65-F5344CB8AC3E}">
        <p14:creationId xmlns:p14="http://schemas.microsoft.com/office/powerpoint/2010/main" val="40490357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ull Quote">
    <p:bg>
      <p:bgPr>
        <a:solidFill>
          <a:srgbClr val="00AEEF"/>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6519671" y="1943563"/>
            <a:ext cx="4572000" cy="3383257"/>
          </a:xfrm>
        </p:spPr>
        <p:txBody>
          <a:bodyPr lIns="146304" tIns="91440" rIns="146304" bIns="91440" anchor="ctr">
            <a:noAutofit/>
          </a:bodyPr>
          <a:lstStyle>
            <a:lvl1pPr marL="0" indent="0" algn="l">
              <a:lnSpc>
                <a:spcPts val="6000"/>
              </a:lnSpc>
              <a:spcBef>
                <a:spcPts val="0"/>
              </a:spcBef>
              <a:buNone/>
              <a:defRPr sz="6000" baseline="0">
                <a:solidFill>
                  <a:schemeClr val="bg1"/>
                </a:solidFill>
              </a:defRPr>
            </a:lvl1pPr>
            <a:lvl2pPr marL="342867" indent="0" algn="l">
              <a:buNone/>
              <a:defRPr sz="4800"/>
            </a:lvl2pPr>
            <a:lvl3pPr marL="571444" indent="0" algn="l">
              <a:buNone/>
              <a:defRPr sz="4800"/>
            </a:lvl3pPr>
            <a:lvl4pPr marL="800021" indent="0" algn="l">
              <a:buNone/>
              <a:defRPr sz="4800"/>
            </a:lvl4pPr>
            <a:lvl5pPr marL="1028598" indent="0" algn="l">
              <a:buNone/>
              <a:defRPr sz="4800"/>
            </a:lvl5pPr>
          </a:lstStyle>
          <a:p>
            <a:pPr lvl="0"/>
            <a:r>
              <a:rPr lang="en-US" dirty="0"/>
              <a:t>Pull quote</a:t>
            </a:r>
            <a:br>
              <a:rPr lang="en-US" dirty="0"/>
            </a:br>
            <a:r>
              <a:rPr lang="en-US" dirty="0"/>
              <a:t>text goes</a:t>
            </a:r>
            <a:br>
              <a:rPr lang="en-US" dirty="0"/>
            </a:br>
            <a:r>
              <a:rPr lang="en-US" dirty="0"/>
              <a:t>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3815" y="5222045"/>
            <a:ext cx="3138064" cy="1569032"/>
          </a:xfrm>
          <a:prstGeom prst="rect">
            <a:avLst/>
          </a:prstGeom>
        </p:spPr>
      </p:pic>
      <p:pic>
        <p:nvPicPr>
          <p:cNvPr id="2" name="Picture 1">
            <a:extLst>
              <a:ext uri="{FF2B5EF4-FFF2-40B4-BE49-F238E27FC236}">
                <a16:creationId xmlns="" xmlns:a16="http://schemas.microsoft.com/office/drawing/2014/main" id="{5B6D3F02-C51D-4A62-906A-8920B9B09E8A}"/>
              </a:ext>
            </a:extLst>
          </p:cNvPr>
          <p:cNvPicPr>
            <a:picLocks noChangeAspect="1"/>
          </p:cNvPicPr>
          <p:nvPr userDrawn="1"/>
        </p:nvPicPr>
        <p:blipFill>
          <a:blip r:embed="rId3"/>
          <a:stretch>
            <a:fillRect/>
          </a:stretch>
        </p:blipFill>
        <p:spPr>
          <a:xfrm>
            <a:off x="-647700" y="-1746344"/>
            <a:ext cx="5553076" cy="66228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3212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rt Quote">
    <p:bg>
      <p:bgPr>
        <a:solidFill>
          <a:srgbClr val="00AEE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6A653BCC-52E8-4C13-A700-858ABC42DBB6}"/>
              </a:ext>
            </a:extLst>
          </p:cNvPr>
          <p:cNvPicPr>
            <a:picLocks noChangeAspect="1"/>
          </p:cNvPicPr>
          <p:nvPr userDrawn="1"/>
        </p:nvPicPr>
        <p:blipFill>
          <a:blip r:embed="rId2"/>
          <a:stretch>
            <a:fillRect/>
          </a:stretch>
        </p:blipFill>
        <p:spPr>
          <a:xfrm flipH="1">
            <a:off x="6308575" y="156897"/>
            <a:ext cx="5571096" cy="664430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 xmlns:a16="http://schemas.microsoft.com/office/drawing/2014/main" id="{7AB6E053-EF0C-45AE-9A58-959F5A05A614}"/>
              </a:ext>
            </a:extLst>
          </p:cNvPr>
          <p:cNvPicPr>
            <a:picLocks noChangeAspect="1"/>
          </p:cNvPicPr>
          <p:nvPr userDrawn="1"/>
        </p:nvPicPr>
        <p:blipFill>
          <a:blip r:embed="rId2"/>
          <a:stretch>
            <a:fillRect/>
          </a:stretch>
        </p:blipFill>
        <p:spPr>
          <a:xfrm>
            <a:off x="198815" y="180975"/>
            <a:ext cx="5571096" cy="6644307"/>
          </a:xfrm>
          <a:prstGeom prst="rect">
            <a:avLst/>
          </a:prstGeom>
          <a:noFill/>
          <a:effectLst>
            <a:outerShdw blurRad="50800" dist="38100" dir="2700000" algn="tl" rotWithShape="0">
              <a:prstClr val="black">
                <a:alpha val="40000"/>
              </a:prstClr>
            </a:outerShdw>
          </a:effectLst>
        </p:spPr>
      </p:pic>
      <p:sp>
        <p:nvSpPr>
          <p:cNvPr id="6" name="Text Placeholder 5"/>
          <p:cNvSpPr>
            <a:spLocks noGrp="1"/>
          </p:cNvSpPr>
          <p:nvPr>
            <p:ph type="body" sz="quarter" idx="14" hasCustomPrompt="1"/>
          </p:nvPr>
        </p:nvSpPr>
        <p:spPr>
          <a:xfrm>
            <a:off x="3753393" y="4124673"/>
            <a:ext cx="2249424" cy="2249424"/>
          </a:xfrm>
          <a:solidFill>
            <a:srgbClr val="1B75BB"/>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dirty="0"/>
              <a:t>Quote</a:t>
            </a:r>
          </a:p>
          <a:p>
            <a:pPr lvl="0"/>
            <a:r>
              <a:rPr lang="en-US" dirty="0"/>
              <a:t>statement</a:t>
            </a:r>
          </a:p>
          <a:p>
            <a:pPr lvl="0"/>
            <a:r>
              <a:rPr lang="en-US" dirty="0"/>
              <a:t>here</a:t>
            </a:r>
          </a:p>
        </p:txBody>
      </p:sp>
      <p:sp>
        <p:nvSpPr>
          <p:cNvPr id="20" name="Text Placeholder 5"/>
          <p:cNvSpPr>
            <a:spLocks noGrp="1"/>
          </p:cNvSpPr>
          <p:nvPr>
            <p:ph type="body" sz="quarter" idx="15" hasCustomPrompt="1"/>
          </p:nvPr>
        </p:nvSpPr>
        <p:spPr>
          <a:xfrm>
            <a:off x="7627074" y="2546533"/>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6256734" y="586268"/>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11108101" y="3954050"/>
            <a:ext cx="640080" cy="640080"/>
          </a:xfrm>
          <a:solidFill>
            <a:srgbClr val="1B75BB"/>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7479" y="906308"/>
            <a:ext cx="2336689" cy="2336689"/>
          </a:xfrm>
          <a:prstGeom prst="rect">
            <a:avLst/>
          </a:prstGeom>
        </p:spPr>
      </p:pic>
    </p:spTree>
    <p:extLst>
      <p:ext uri="{BB962C8B-B14F-4D97-AF65-F5344CB8AC3E}">
        <p14:creationId xmlns:p14="http://schemas.microsoft.com/office/powerpoint/2010/main" val="4191144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par>
                                <p:cTn id="75" presetID="53" presetClass="entr" presetSubtype="16"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p:cTn id="77" dur="500" fill="hold"/>
                                        <p:tgtEl>
                                          <p:spTgt spid="11"/>
                                        </p:tgtEl>
                                        <p:attrNameLst>
                                          <p:attrName>ppt_w</p:attrName>
                                        </p:attrNameLst>
                                      </p:cBhvr>
                                      <p:tavLst>
                                        <p:tav tm="0">
                                          <p:val>
                                            <p:fltVal val="0"/>
                                          </p:val>
                                        </p:tav>
                                        <p:tav tm="100000">
                                          <p:val>
                                            <p:strVal val="#ppt_w"/>
                                          </p:val>
                                        </p:tav>
                                      </p:tavLst>
                                    </p:anim>
                                    <p:anim calcmode="lin" valueType="num">
                                      <p:cBhvr>
                                        <p:cTn id="78" dur="500" fill="hold"/>
                                        <p:tgtEl>
                                          <p:spTgt spid="11"/>
                                        </p:tgtEl>
                                        <p:attrNameLst>
                                          <p:attrName>ppt_h</p:attrName>
                                        </p:attrNameLst>
                                      </p:cBhvr>
                                      <p:tavLst>
                                        <p:tav tm="0">
                                          <p:val>
                                            <p:fltVal val="0"/>
                                          </p:val>
                                        </p:tav>
                                        <p:tav tm="100000">
                                          <p:val>
                                            <p:strVal val="#ppt_h"/>
                                          </p:val>
                                        </p:tav>
                                      </p:tavLst>
                                    </p:anim>
                                    <p:animEffect transition="in" filter="fade">
                                      <p:cBhvr>
                                        <p:cTn id="7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br>
              <a:rPr lang="en-US" dirty="0"/>
            </a:br>
            <a:r>
              <a:rPr lang="en-US" dirty="0" err="1"/>
              <a:t>amet</a:t>
            </a:r>
            <a:r>
              <a:rPr lang="en-US" dirty="0"/>
              <a:t>, </a:t>
            </a:r>
            <a:r>
              <a:rPr lang="en-US" dirty="0" err="1"/>
              <a:t>consectetuer</a:t>
            </a:r>
            <a:r>
              <a:rPr lang="en-US" dirty="0"/>
              <a:t> </a:t>
            </a:r>
            <a:r>
              <a:rPr lang="en-US" dirty="0" err="1"/>
              <a:t>adipi</a:t>
            </a:r>
            <a:r>
              <a:rPr lang="en-US" dirty="0"/>
              <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rgbClr val="00AEEF"/>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r>
              <a:rPr lang="en-US" dirty="0" err="1"/>
              <a:t>Aenean</a:t>
            </a:r>
            <a:r>
              <a:rPr lang="en-US" dirty="0"/>
              <a:t> </a:t>
            </a:r>
            <a:r>
              <a:rPr lang="en-US" dirty="0" err="1"/>
              <a:t>porttitor</a:t>
            </a:r>
            <a:r>
              <a:rPr lang="en-US" dirty="0"/>
              <a:t> pulvinar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r>
              <a:rPr lang="en-US" dirty="0" err="1"/>
              <a:t>volutpat</a:t>
            </a:r>
            <a:r>
              <a:rPr lang="en-US" dirty="0"/>
              <a:t> </a:t>
            </a:r>
            <a:r>
              <a:rPr lang="en-US" dirty="0" err="1"/>
              <a:t>velit</a:t>
            </a:r>
            <a:r>
              <a:rPr lang="en-US" dirty="0"/>
              <a:t> </a:t>
            </a:r>
            <a:r>
              <a:rPr lang="en-US" dirty="0" err="1"/>
              <a:t>ut</a:t>
            </a:r>
            <a:r>
              <a:rPr lang="en-US" dirty="0"/>
              <a:t>, </a:t>
            </a:r>
            <a:r>
              <a:rPr lang="en-US" dirty="0" err="1"/>
              <a:t>eleifend</a:t>
            </a:r>
            <a:r>
              <a:rPr lang="en-US" dirty="0"/>
              <a:t> </a:t>
            </a:r>
            <a:r>
              <a:rPr lang="en-US" dirty="0" err="1"/>
              <a:t>velit</a:t>
            </a:r>
            <a:r>
              <a:rPr lang="en-US" dirty="0"/>
              <a:t>.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 </a:t>
            </a:r>
            <a:r>
              <a:rPr lang="en-US" dirty="0" err="1"/>
              <a:t>Nullam</a:t>
            </a:r>
            <a:r>
              <a:rPr lang="en-US" dirty="0"/>
              <a:t> tempus lorem </a:t>
            </a:r>
            <a:r>
              <a:rPr lang="en-US" dirty="0" err="1"/>
              <a:t>justo</a:t>
            </a:r>
            <a:r>
              <a:rPr lang="en-US" dirty="0"/>
              <a:t>, ac </a:t>
            </a:r>
            <a:r>
              <a:rPr lang="en-US" dirty="0" err="1"/>
              <a:t>placerat</a:t>
            </a:r>
            <a:r>
              <a:rPr lang="en-US" dirty="0"/>
              <a:t> </a:t>
            </a:r>
            <a:r>
              <a:rPr lang="en-US" dirty="0" err="1"/>
              <a:t>neque</a:t>
            </a:r>
            <a:r>
              <a:rPr lang="en-US" dirty="0"/>
              <a:t> </a:t>
            </a:r>
            <a:r>
              <a:rPr lang="en-US" dirty="0" err="1"/>
              <a:t>molestie</a:t>
            </a:r>
            <a:r>
              <a:rPr lang="en-US" dirty="0"/>
              <a:t> </a:t>
            </a:r>
            <a:r>
              <a:rPr lang="en-US" dirty="0" err="1"/>
              <a:t>ut.</a:t>
            </a:r>
            <a:r>
              <a:rPr lang="en-US" dirty="0"/>
              <a:t> </a:t>
            </a:r>
          </a:p>
        </p:txBody>
      </p:sp>
      <p:pic>
        <p:nvPicPr>
          <p:cNvPr id="3" name="Picture 2">
            <a:extLst>
              <a:ext uri="{FF2B5EF4-FFF2-40B4-BE49-F238E27FC236}">
                <a16:creationId xmlns="" xmlns:a16="http://schemas.microsoft.com/office/drawing/2014/main" id="{6D80992D-0A60-4D23-B588-7A0608B117B5}"/>
              </a:ext>
            </a:extLst>
          </p:cNvPr>
          <p:cNvPicPr>
            <a:picLocks noChangeAspect="1"/>
          </p:cNvPicPr>
          <p:nvPr userDrawn="1"/>
        </p:nvPicPr>
        <p:blipFill>
          <a:blip r:embed="rId2"/>
          <a:stretch>
            <a:fillRect/>
          </a:stretch>
        </p:blipFill>
        <p:spPr>
          <a:xfrm>
            <a:off x="10198049" y="264964"/>
            <a:ext cx="1886300" cy="1801961"/>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pic>
        <p:nvPicPr>
          <p:cNvPr id="5" name="Picture 4">
            <a:extLst>
              <a:ext uri="{FF2B5EF4-FFF2-40B4-BE49-F238E27FC236}">
                <a16:creationId xmlns="" xmlns:a16="http://schemas.microsoft.com/office/drawing/2014/main" id="{81B7BA3B-1005-4D6B-8F6B-2EAF26C80B95}"/>
              </a:ext>
            </a:extLst>
          </p:cNvPr>
          <p:cNvPicPr>
            <a:picLocks noChangeAspect="1"/>
          </p:cNvPicPr>
          <p:nvPr userDrawn="1"/>
        </p:nvPicPr>
        <p:blipFill>
          <a:blip r:embed="rId2"/>
          <a:stretch>
            <a:fillRect/>
          </a:stretch>
        </p:blipFill>
        <p:spPr>
          <a:xfrm>
            <a:off x="10183603" y="243856"/>
            <a:ext cx="1923082" cy="1842119"/>
          </a:xfrm>
          <a:prstGeom prst="rect">
            <a:avLst/>
          </a:prstGeom>
        </p:spPr>
      </p:pic>
    </p:spTree>
    <p:extLst>
      <p:ext uri="{BB962C8B-B14F-4D97-AF65-F5344CB8AC3E}">
        <p14:creationId xmlns:p14="http://schemas.microsoft.com/office/powerpoint/2010/main" val="25629312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rgbClr val="1B75BB"/>
                </a:solidFill>
              </a:defRPr>
            </a:lvl1pPr>
          </a:lstStyle>
          <a:p>
            <a:r>
              <a:rPr lang="en-US" dirty="0" err="1"/>
              <a:t>Lorem</a:t>
            </a:r>
            <a:r>
              <a:rPr lang="en-US" dirty="0"/>
              <a:t> </a:t>
            </a:r>
            <a:r>
              <a:rPr lang="en-US" dirty="0" err="1"/>
              <a:t>ipsum</a:t>
            </a:r>
            <a:r>
              <a:rPr lang="en-US" dirty="0"/>
              <a:t>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rgbClr val="00AEEF"/>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p>
          <a:p>
            <a:pPr lvl="0"/>
            <a:r>
              <a:rPr lang="en-US" dirty="0" err="1"/>
              <a:t>Aenean</a:t>
            </a:r>
            <a:r>
              <a:rPr lang="en-US" dirty="0"/>
              <a:t> </a:t>
            </a:r>
            <a:r>
              <a:rPr lang="en-US" dirty="0" err="1"/>
              <a:t>porttitor</a:t>
            </a:r>
            <a:r>
              <a:rPr lang="en-US" dirty="0"/>
              <a:t> pulvinar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5" name="Picture 4">
            <a:extLst>
              <a:ext uri="{FF2B5EF4-FFF2-40B4-BE49-F238E27FC236}">
                <a16:creationId xmlns="" xmlns:a16="http://schemas.microsoft.com/office/drawing/2014/main" id="{2133A914-DF89-4EA3-87EE-C0F8E16AC63C}"/>
              </a:ext>
            </a:extLst>
          </p:cNvPr>
          <p:cNvPicPr>
            <a:picLocks noChangeAspect="1"/>
          </p:cNvPicPr>
          <p:nvPr userDrawn="1"/>
        </p:nvPicPr>
        <p:blipFill>
          <a:blip r:embed="rId2"/>
          <a:stretch>
            <a:fillRect/>
          </a:stretch>
        </p:blipFill>
        <p:spPr>
          <a:xfrm>
            <a:off x="10198049" y="264964"/>
            <a:ext cx="1886300" cy="1801961"/>
          </a:xfrm>
          <a:prstGeom prst="rect">
            <a:avLst/>
          </a:prstGeom>
        </p:spPr>
      </p:pic>
    </p:spTree>
    <p:extLst>
      <p:ext uri="{BB962C8B-B14F-4D97-AF65-F5344CB8AC3E}">
        <p14:creationId xmlns:p14="http://schemas.microsoft.com/office/powerpoint/2010/main" val="210174636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rgbClr val="1B75B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Nunc et </a:t>
            </a:r>
            <a:r>
              <a:rPr lang="en-US" dirty="0" err="1"/>
              <a:t>sagittis</a:t>
            </a:r>
            <a:r>
              <a:rPr lang="en-US" dirty="0"/>
              <a:t> ligula, non </a:t>
            </a:r>
            <a:r>
              <a:rPr lang="en-US" dirty="0" err="1"/>
              <a:t>laoreet</a:t>
            </a:r>
            <a:r>
              <a:rPr lang="en-US" dirty="0"/>
              <a:t> </a:t>
            </a:r>
            <a:r>
              <a:rPr lang="en-US" dirty="0" err="1"/>
              <a:t>urna</a:t>
            </a:r>
            <a:r>
              <a:rPr lang="en-US" dirty="0"/>
              <a:t>. </a:t>
            </a:r>
          </a:p>
          <a:p>
            <a:pPr lvl="0"/>
            <a:r>
              <a:rPr lang="en-US" dirty="0" err="1"/>
              <a:t>Aenean</a:t>
            </a:r>
            <a:r>
              <a:rPr lang="en-US" dirty="0"/>
              <a:t> </a:t>
            </a:r>
            <a:r>
              <a:rPr lang="en-US" dirty="0" err="1"/>
              <a:t>porttitor</a:t>
            </a:r>
            <a:r>
              <a:rPr lang="en-US" dirty="0"/>
              <a:t> </a:t>
            </a:r>
            <a:r>
              <a:rPr lang="en-US" dirty="0" err="1"/>
              <a:t>pulvinar</a:t>
            </a:r>
            <a:r>
              <a:rPr lang="en-US" dirty="0"/>
              <a:t> lorem, </a:t>
            </a:r>
            <a:r>
              <a:rPr lang="en-US" dirty="0" err="1"/>
              <a:t>eu</a:t>
            </a:r>
            <a:r>
              <a:rPr lang="en-US" dirty="0"/>
              <a:t> </a:t>
            </a:r>
            <a:r>
              <a:rPr lang="en-US" dirty="0" err="1"/>
              <a:t>accumsan</a:t>
            </a:r>
            <a:r>
              <a:rPr lang="en-US" dirty="0"/>
              <a:t> </a:t>
            </a:r>
            <a:r>
              <a:rPr lang="en-US" dirty="0" err="1"/>
              <a:t>purus</a:t>
            </a:r>
            <a:r>
              <a:rPr lang="en-US" dirty="0"/>
              <a:t> </a:t>
            </a:r>
            <a:r>
              <a:rPr lang="en-US" dirty="0" err="1"/>
              <a:t>mattis</a:t>
            </a:r>
            <a:r>
              <a:rPr lang="en-US" dirty="0"/>
              <a:t> </a:t>
            </a:r>
            <a:r>
              <a:rPr lang="en-US" dirty="0" err="1"/>
              <a:t>nec</a:t>
            </a:r>
            <a:r>
              <a:rPr lang="en-US" dirty="0"/>
              <a:t>. </a:t>
            </a:r>
            <a:r>
              <a:rPr lang="en-US" dirty="0" err="1"/>
              <a:t>Suspendisse</a:t>
            </a:r>
            <a:r>
              <a:rPr lang="en-US" dirty="0"/>
              <a:t> </a:t>
            </a:r>
            <a:r>
              <a:rPr lang="en-US" dirty="0" err="1"/>
              <a:t>eu</a:t>
            </a:r>
            <a:r>
              <a:rPr lang="en-US" dirty="0"/>
              <a:t> </a:t>
            </a:r>
            <a:r>
              <a:rPr lang="en-US" dirty="0" err="1"/>
              <a:t>justo</a:t>
            </a:r>
            <a:r>
              <a:rPr lang="en-US" dirty="0"/>
              <a:t> tempus. </a:t>
            </a:r>
          </a:p>
          <a:p>
            <a:pPr lvl="0"/>
            <a:r>
              <a:rPr lang="en-US" dirty="0"/>
              <a:t>Cum </a:t>
            </a:r>
            <a:r>
              <a:rPr lang="en-US" dirty="0" err="1"/>
              <a:t>sociis</a:t>
            </a:r>
            <a:r>
              <a:rPr lang="en-US" dirty="0"/>
              <a:t> </a:t>
            </a:r>
            <a:r>
              <a:rPr lang="en-US" dirty="0" err="1"/>
              <a:t>natoque</a:t>
            </a:r>
            <a:r>
              <a:rPr lang="en-US" dirty="0"/>
              <a:t> </a:t>
            </a:r>
            <a:r>
              <a:rPr lang="en-US" dirty="0" err="1"/>
              <a:t>penatibus</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a:t>
            </a:r>
            <a:r>
              <a:rPr lang="en-US" dirty="0" err="1"/>
              <a:t>ridiculus</a:t>
            </a:r>
            <a:r>
              <a:rPr lang="en-US" dirty="0"/>
              <a:t> mus.</a:t>
            </a:r>
          </a:p>
        </p:txBody>
      </p:sp>
      <p:pic>
        <p:nvPicPr>
          <p:cNvPr id="6" name="Picture 5">
            <a:extLst>
              <a:ext uri="{FF2B5EF4-FFF2-40B4-BE49-F238E27FC236}">
                <a16:creationId xmlns="" xmlns:a16="http://schemas.microsoft.com/office/drawing/2014/main" id="{EF17C59C-27C7-4017-B388-B21BA9EF45E7}"/>
              </a:ext>
            </a:extLst>
          </p:cNvPr>
          <p:cNvPicPr>
            <a:picLocks noChangeAspect="1"/>
          </p:cNvPicPr>
          <p:nvPr userDrawn="1"/>
        </p:nvPicPr>
        <p:blipFill>
          <a:blip r:embed="rId2"/>
          <a:stretch>
            <a:fillRect/>
          </a:stretch>
        </p:blipFill>
        <p:spPr>
          <a:xfrm>
            <a:off x="10183603" y="243856"/>
            <a:ext cx="1923082" cy="1842119"/>
          </a:xfrm>
          <a:prstGeom prst="rect">
            <a:avLst/>
          </a:prstGeom>
        </p:spPr>
      </p:pic>
    </p:spTree>
    <p:extLst>
      <p:ext uri="{BB962C8B-B14F-4D97-AF65-F5344CB8AC3E}">
        <p14:creationId xmlns:p14="http://schemas.microsoft.com/office/powerpoint/2010/main" val="400692450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82880" tIns="146304" rIns="182880" bIns="146304"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8" r:id="rId1"/>
    <p:sldLayoutId id="2147484265" r:id="rId2"/>
    <p:sldLayoutId id="2147484263" r:id="rId3"/>
    <p:sldLayoutId id="2147484264" r:id="rId4"/>
    <p:sldLayoutId id="2147484193" r:id="rId5"/>
    <p:sldLayoutId id="2147484092" r:id="rId6"/>
    <p:sldLayoutId id="2147484194" r:id="rId7"/>
    <p:sldLayoutId id="2147484195" r:id="rId8"/>
    <p:sldLayoutId id="2147484196" r:id="rId9"/>
    <p:sldLayoutId id="2147484198" r:id="rId10"/>
    <p:sldLayoutId id="2147484200" r:id="rId11"/>
    <p:sldLayoutId id="2147484199" r:id="rId12"/>
    <p:sldLayoutId id="2147484201" r:id="rId13"/>
    <p:sldLayoutId id="2147484140" r:id="rId14"/>
    <p:sldLayoutId id="2147484166" r:id="rId15"/>
    <p:sldLayoutId id="2147484093" r:id="rId16"/>
    <p:sldLayoutId id="2147484229" r:id="rId17"/>
    <p:sldLayoutId id="2147484262" r:id="rId18"/>
    <p:sldLayoutId id="2147484230" r:id="rId19"/>
    <p:sldLayoutId id="2147484259" r:id="rId20"/>
    <p:sldLayoutId id="2147484266" r:id="rId21"/>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solidFill>
            <a:schemeClr val="tx2"/>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tiff"/><Relationship Id="rId3" Type="http://schemas.openxmlformats.org/officeDocument/2006/relationships/image" Target="../media/image1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nodejs.org/e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tiff"/><Relationship Id="rId3" Type="http://schemas.openxmlformats.org/officeDocument/2006/relationships/image" Target="../media/image17.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tiff"/><Relationship Id="rId3" Type="http://schemas.openxmlformats.org/officeDocument/2006/relationships/image" Target="../media/image2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5.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5" Type="http://schemas.openxmlformats.org/officeDocument/2006/relationships/image" Target="../media/image24.tiff"/><Relationship Id="rId1" Type="http://schemas.openxmlformats.org/officeDocument/2006/relationships/slideLayout" Target="../slideLayouts/slideLayout10.xml"/><Relationship Id="rId2" Type="http://schemas.openxmlformats.org/officeDocument/2006/relationships/image" Target="../media/image21.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gif"/><Relationship Id="rId3" Type="http://schemas.openxmlformats.org/officeDocument/2006/relationships/image" Target="../media/image2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tiff"/><Relationship Id="rId3" Type="http://schemas.openxmlformats.org/officeDocument/2006/relationships/image" Target="../media/image28.gif"/></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gif"/><Relationship Id="rId1" Type="http://schemas.openxmlformats.org/officeDocument/2006/relationships/slideLayout" Target="../slideLayouts/slideLayout10.xml"/><Relationship Id="rId2" Type="http://schemas.openxmlformats.org/officeDocument/2006/relationships/image" Target="../media/image2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tiff"/><Relationship Id="rId3" Type="http://schemas.openxmlformats.org/officeDocument/2006/relationships/image" Target="../media/image32.tiff"/></Relationships>
</file>

<file path=ppt/slides/_rels/slide54.xml.rels><?xml version="1.0" encoding="UTF-8" standalone="yes"?>
<Relationships xmlns="http://schemas.openxmlformats.org/package/2006/relationships"><Relationship Id="rId3" Type="http://schemas.openxmlformats.org/officeDocument/2006/relationships/hyperlink" Target="https://momentjs.com/" TargetMode="External"/><Relationship Id="rId4" Type="http://schemas.openxmlformats.org/officeDocument/2006/relationships/hyperlink" Target="https://github.com/axios/axios" TargetMode="External"/><Relationship Id="rId1" Type="http://schemas.openxmlformats.org/officeDocument/2006/relationships/slideLayout" Target="../slideLayouts/slideLayout10.xml"/><Relationship Id="rId2" Type="http://schemas.openxmlformats.org/officeDocument/2006/relationships/hyperlink" Target="https://lodash.com/docs/4.17.4"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mochajs.or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73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Lista</a:t>
            </a:r>
            <a:r>
              <a:rPr lang="en-US" dirty="0"/>
              <a:t> </a:t>
            </a:r>
            <a:r>
              <a:rPr lang="en-US" dirty="0" err="1"/>
              <a:t>zahtjeva</a:t>
            </a:r>
            <a:r>
              <a:rPr lang="en-US" dirty="0"/>
              <a:t> </a:t>
            </a:r>
            <a:r>
              <a:rPr lang="en-US" dirty="0" smtClean="0"/>
              <a:t>(2/4</a:t>
            </a:r>
            <a:r>
              <a:rPr lang="en-US" dirty="0"/>
              <a:t>) </a:t>
            </a:r>
            <a:br>
              <a:rPr lang="en-US" dirty="0"/>
            </a:br>
            <a:r>
              <a:rPr lang="en-US" sz="3000" dirty="0" err="1" smtClean="0"/>
              <a:t>Ispomoć</a:t>
            </a:r>
            <a:r>
              <a:rPr lang="en-US" sz="3000" dirty="0" smtClean="0"/>
              <a:t> </a:t>
            </a:r>
            <a:r>
              <a:rPr lang="en-US" sz="3000" dirty="0" err="1" smtClean="0"/>
              <a:t>prilikom</a:t>
            </a:r>
            <a:r>
              <a:rPr lang="en-US" sz="3000" dirty="0" smtClean="0"/>
              <a:t> </a:t>
            </a:r>
            <a:r>
              <a:rPr lang="en-US" sz="3000" dirty="0" err="1" smtClean="0"/>
              <a:t>čovječnosti</a:t>
            </a:r>
            <a:endParaRPr lang="en-US" dirty="0"/>
          </a:p>
        </p:txBody>
      </p:sp>
      <p:sp>
        <p:nvSpPr>
          <p:cNvPr id="5" name="Rectangle 4"/>
          <p:cNvSpPr/>
          <p:nvPr/>
        </p:nvSpPr>
        <p:spPr>
          <a:xfrm>
            <a:off x="386592" y="3343064"/>
            <a:ext cx="6216650" cy="646331"/>
          </a:xfrm>
          <a:prstGeom prst="rect">
            <a:avLst/>
          </a:prstGeom>
        </p:spPr>
        <p:txBody>
          <a:bodyPr>
            <a:spAutoFit/>
          </a:bodyPr>
          <a:lstStyle/>
          <a:p>
            <a:r>
              <a:rPr lang="en-US" dirty="0">
                <a:solidFill>
                  <a:srgbClr val="0000FF"/>
                </a:solidFill>
                <a:latin typeface="Consolas" charset="0"/>
              </a:rPr>
              <a:t>let</a:t>
            </a:r>
            <a:r>
              <a:rPr lang="en-US" dirty="0">
                <a:solidFill>
                  <a:srgbClr val="000000"/>
                </a:solidFill>
                <a:latin typeface="Consolas" charset="0"/>
              </a:rPr>
              <a:t> product = </a:t>
            </a:r>
            <a:r>
              <a:rPr lang="en-US" dirty="0" err="1" smtClean="0">
                <a:solidFill>
                  <a:srgbClr val="000000"/>
                </a:solidFill>
                <a:latin typeface="Consolas" charset="0"/>
              </a:rPr>
              <a:t>getProduct</a:t>
            </a:r>
            <a:r>
              <a:rPr lang="en-US" dirty="0" smtClean="0">
                <a:solidFill>
                  <a:srgbClr val="000000"/>
                </a:solidFill>
                <a:latin typeface="Consolas" charset="0"/>
              </a:rPr>
              <a:t>(</a:t>
            </a:r>
            <a:r>
              <a:rPr lang="en-US" dirty="0" smtClean="0">
                <a:solidFill>
                  <a:srgbClr val="A31515"/>
                </a:solidFill>
                <a:latin typeface="Consolas" charset="0"/>
              </a:rPr>
              <a:t>1</a:t>
            </a:r>
            <a:r>
              <a:rPr lang="en-US" dirty="0" smtClean="0">
                <a:solidFill>
                  <a:srgbClr val="000000"/>
                </a:solidFill>
                <a:latin typeface="Consolas" charset="0"/>
              </a:rPr>
              <a:t>);</a:t>
            </a:r>
            <a:endParaRPr lang="en-US" dirty="0">
              <a:solidFill>
                <a:srgbClr val="000000"/>
              </a:solidFill>
              <a:latin typeface="Consolas" charset="0"/>
            </a:endParaRPr>
          </a:p>
          <a:p>
            <a:r>
              <a:rPr lang="en-US" dirty="0" err="1">
                <a:solidFill>
                  <a:srgbClr val="000000"/>
                </a:solidFill>
                <a:latin typeface="Consolas" charset="0"/>
              </a:rPr>
              <a:t>console.log</a:t>
            </a:r>
            <a:r>
              <a:rPr lang="en-US" dirty="0">
                <a:solidFill>
                  <a:srgbClr val="000000"/>
                </a:solidFill>
                <a:latin typeface="Consolas" charset="0"/>
              </a:rPr>
              <a:t>(</a:t>
            </a:r>
            <a:r>
              <a:rPr lang="en-US" dirty="0" err="1">
                <a:solidFill>
                  <a:srgbClr val="000000"/>
                </a:solidFill>
                <a:latin typeface="Consolas" charset="0"/>
              </a:rPr>
              <a:t>product.totalPrice</a:t>
            </a:r>
            <a:r>
              <a:rPr lang="en-US" dirty="0">
                <a:solidFill>
                  <a:srgbClr val="000000"/>
                </a:solidFill>
                <a:latin typeface="Consolas" charset="0"/>
              </a:rPr>
              <a:t>);</a:t>
            </a:r>
            <a:endParaRPr lang="en-US" b="0" dirty="0">
              <a:solidFill>
                <a:srgbClr val="000000"/>
              </a:solidFill>
              <a:effectLst/>
              <a:latin typeface="Consolas" charset="0"/>
            </a:endParaRPr>
          </a:p>
        </p:txBody>
      </p:sp>
      <p:cxnSp>
        <p:nvCxnSpPr>
          <p:cNvPr id="12" name="Straight Arrow Connector 11"/>
          <p:cNvCxnSpPr/>
          <p:nvPr/>
        </p:nvCxnSpPr>
        <p:spPr>
          <a:xfrm flipH="1">
            <a:off x="2917915" y="2882650"/>
            <a:ext cx="487017" cy="35138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355237" y="2499145"/>
            <a:ext cx="1797543"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smtClean="0">
                <a:solidFill>
                  <a:srgbClr val="FF0000"/>
                </a:solidFill>
              </a:rPr>
              <a:t>GetProduct</a:t>
            </a:r>
            <a:endParaRPr lang="en-US" sz="2400" dirty="0" smtClean="0">
              <a:solidFill>
                <a:srgbClr val="FF0000"/>
              </a:solidFill>
            </a:endParaRPr>
          </a:p>
        </p:txBody>
      </p:sp>
      <p:cxnSp>
        <p:nvCxnSpPr>
          <p:cNvPr id="14" name="Straight Arrow Connector 13"/>
          <p:cNvCxnSpPr/>
          <p:nvPr/>
        </p:nvCxnSpPr>
        <p:spPr>
          <a:xfrm flipH="1">
            <a:off x="2480593" y="2869484"/>
            <a:ext cx="487017" cy="351386"/>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17915" y="2485979"/>
            <a:ext cx="20536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missing await</a:t>
            </a:r>
          </a:p>
        </p:txBody>
      </p:sp>
      <p:cxnSp>
        <p:nvCxnSpPr>
          <p:cNvPr id="16" name="Straight Arrow Connector 15"/>
          <p:cNvCxnSpPr/>
          <p:nvPr/>
        </p:nvCxnSpPr>
        <p:spPr>
          <a:xfrm flipH="1" flipV="1">
            <a:off x="3287757" y="4058969"/>
            <a:ext cx="234350" cy="383505"/>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04932" y="4307114"/>
            <a:ext cx="2174826"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smtClean="0">
                <a:solidFill>
                  <a:srgbClr val="FF0000"/>
                </a:solidFill>
              </a:rPr>
              <a:t>getTotalPrice</a:t>
            </a:r>
            <a:r>
              <a:rPr lang="en-US" sz="2400" dirty="0" smtClean="0">
                <a:solidFill>
                  <a:srgbClr val="FF0000"/>
                </a:solidFill>
              </a:rPr>
              <a:t>()</a:t>
            </a:r>
          </a:p>
        </p:txBody>
      </p:sp>
    </p:spTree>
    <p:extLst>
      <p:ext uri="{BB962C8B-B14F-4D97-AF65-F5344CB8AC3E}">
        <p14:creationId xmlns:p14="http://schemas.microsoft.com/office/powerpoint/2010/main" val="1078284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1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1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xit" presetSubtype="0" fill="hold" grpId="1" nodeType="withEffect">
                                  <p:stCondLst>
                                    <p:cond delay="0"/>
                                  </p:stCondLst>
                                  <p:childTnLst>
                                    <p:set>
                                      <p:cBhvr>
                                        <p:cTn id="31" dur="1" fill="hold">
                                          <p:stCondLst>
                                            <p:cond delay="0"/>
                                          </p:stCondLst>
                                        </p:cTn>
                                        <p:tgtEl>
                                          <p:spTgt spid="15"/>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3" grpId="1"/>
      <p:bldP spid="15" grpId="0"/>
      <p:bldP spid="15"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(3/4) </a:t>
            </a:r>
            <a:br>
              <a:rPr lang="en-US" dirty="0" smtClean="0"/>
            </a:br>
            <a:r>
              <a:rPr lang="en-US" sz="3000" dirty="0" err="1" smtClean="0"/>
              <a:t>Podrška</a:t>
            </a:r>
            <a:r>
              <a:rPr lang="en-US" sz="3000" dirty="0" smtClean="0"/>
              <a:t> </a:t>
            </a:r>
            <a:r>
              <a:rPr lang="en-US" sz="3000" dirty="0" err="1" smtClean="0"/>
              <a:t>za</a:t>
            </a:r>
            <a:r>
              <a:rPr lang="en-US" sz="3000" dirty="0" smtClean="0"/>
              <a:t> module</a:t>
            </a:r>
            <a:endParaRPr lang="en-US" sz="3000" dirty="0"/>
          </a:p>
        </p:txBody>
      </p:sp>
      <p:sp>
        <p:nvSpPr>
          <p:cNvPr id="6" name="Rectangle 5"/>
          <p:cNvSpPr/>
          <p:nvPr/>
        </p:nvSpPr>
        <p:spPr>
          <a:xfrm>
            <a:off x="383969" y="3297169"/>
            <a:ext cx="9711564" cy="1569660"/>
          </a:xfrm>
          <a:prstGeom prst="rect">
            <a:avLst/>
          </a:prstGeom>
        </p:spPr>
        <p:txBody>
          <a:bodyPr wrap="square">
            <a:spAutoFit/>
          </a:bodyPr>
          <a:lstStyle/>
          <a:p>
            <a:r>
              <a:rPr lang="en-US" sz="1600" dirty="0" err="1">
                <a:solidFill>
                  <a:srgbClr val="0000FF"/>
                </a:solidFill>
                <a:latin typeface="Consolas" charset="0"/>
              </a:rPr>
              <a:t>async</a:t>
            </a:r>
            <a:r>
              <a:rPr lang="en-US" sz="1600" dirty="0">
                <a:solidFill>
                  <a:srgbClr val="000000"/>
                </a:solidFill>
                <a:latin typeface="Consolas" charset="0"/>
              </a:rPr>
              <a:t> </a:t>
            </a:r>
            <a:r>
              <a:rPr lang="en-US" sz="1600" dirty="0">
                <a:solidFill>
                  <a:srgbClr val="0000FF"/>
                </a:solidFill>
                <a:latin typeface="Consolas" charset="0"/>
              </a:rPr>
              <a:t>function</a:t>
            </a:r>
            <a:r>
              <a:rPr lang="en-US" sz="1600" dirty="0">
                <a:solidFill>
                  <a:srgbClr val="000000"/>
                </a:solidFill>
                <a:latin typeface="Consolas" charset="0"/>
              </a:rPr>
              <a:t> </a:t>
            </a:r>
            <a:r>
              <a:rPr lang="en-US" sz="1600" dirty="0" err="1">
                <a:solidFill>
                  <a:srgbClr val="000000"/>
                </a:solidFill>
                <a:latin typeface="Consolas" charset="0"/>
              </a:rPr>
              <a:t>GetProduct</a:t>
            </a:r>
            <a:r>
              <a:rPr lang="en-US" sz="1600" dirty="0">
                <a:solidFill>
                  <a:srgbClr val="000000"/>
                </a:solidFill>
                <a:latin typeface="Consolas" charset="0"/>
              </a:rPr>
              <a:t>(id: number): </a:t>
            </a:r>
            <a:r>
              <a:rPr lang="en-US" sz="1600" dirty="0" smtClean="0">
                <a:solidFill>
                  <a:srgbClr val="000000"/>
                </a:solidFill>
                <a:latin typeface="Consolas" charset="0"/>
              </a:rPr>
              <a:t>Promise&lt;Product</a:t>
            </a:r>
            <a:r>
              <a:rPr lang="en-US" sz="1600" dirty="0">
                <a:solidFill>
                  <a:srgbClr val="000000"/>
                </a:solidFill>
                <a:latin typeface="Consolas" charset="0"/>
              </a:rPr>
              <a:t>&gt; {</a:t>
            </a:r>
          </a:p>
          <a:p>
            <a:r>
              <a:rPr lang="en-US" sz="1600" dirty="0">
                <a:solidFill>
                  <a:srgbClr val="0000FF"/>
                </a:solidFill>
                <a:latin typeface="Consolas" charset="0"/>
              </a:rPr>
              <a:t> </a:t>
            </a:r>
            <a:r>
              <a:rPr lang="en-US" sz="1600" dirty="0" smtClean="0">
                <a:solidFill>
                  <a:srgbClr val="0000FF"/>
                </a:solidFill>
                <a:latin typeface="Consolas" charset="0"/>
              </a:rPr>
              <a:t> let</a:t>
            </a:r>
            <a:r>
              <a:rPr lang="en-US" sz="1600" dirty="0" smtClean="0">
                <a:solidFill>
                  <a:srgbClr val="000000"/>
                </a:solidFill>
                <a:latin typeface="Consolas" charset="0"/>
              </a:rPr>
              <a:t> </a:t>
            </a:r>
            <a:r>
              <a:rPr lang="en-US" sz="1600" dirty="0" err="1">
                <a:solidFill>
                  <a:srgbClr val="000000"/>
                </a:solidFill>
                <a:latin typeface="Consolas" charset="0"/>
              </a:rPr>
              <a:t>resp</a:t>
            </a:r>
            <a:r>
              <a:rPr lang="en-US" sz="1600" dirty="0">
                <a:solidFill>
                  <a:srgbClr val="000000"/>
                </a:solidFill>
                <a:latin typeface="Consolas" charset="0"/>
              </a:rPr>
              <a:t> = </a:t>
            </a:r>
            <a:r>
              <a:rPr lang="en-US" sz="1600" dirty="0">
                <a:solidFill>
                  <a:srgbClr val="0000FF"/>
                </a:solidFill>
                <a:latin typeface="Consolas" charset="0"/>
              </a:rPr>
              <a:t>await</a:t>
            </a:r>
            <a:r>
              <a:rPr lang="en-US" sz="1600" dirty="0">
                <a:solidFill>
                  <a:srgbClr val="000000"/>
                </a:solidFill>
                <a:latin typeface="Consolas" charset="0"/>
              </a:rPr>
              <a:t> </a:t>
            </a:r>
            <a:r>
              <a:rPr lang="en-US" sz="1600" dirty="0" err="1">
                <a:solidFill>
                  <a:srgbClr val="000000"/>
                </a:solidFill>
                <a:latin typeface="Consolas" charset="0"/>
              </a:rPr>
              <a:t>axios.get</a:t>
            </a:r>
            <a:r>
              <a:rPr lang="en-US" sz="1600" dirty="0" smtClean="0">
                <a:solidFill>
                  <a:srgbClr val="000000"/>
                </a:solidFill>
                <a:latin typeface="Consolas" charset="0"/>
              </a:rPr>
              <a:t>(</a:t>
            </a:r>
            <a:r>
              <a:rPr lang="en-US" sz="1600" dirty="0" smtClean="0">
                <a:solidFill>
                  <a:srgbClr val="A31515"/>
                </a:solidFill>
                <a:latin typeface="Consolas" charset="0"/>
              </a:rPr>
              <a:t>"shop/product"</a:t>
            </a:r>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smtClean="0">
                <a:solidFill>
                  <a:srgbClr val="000000"/>
                </a:solidFill>
                <a:latin typeface="Consolas" charset="0"/>
              </a:rPr>
              <a:t>params</a:t>
            </a:r>
            <a:r>
              <a:rPr lang="en-US" sz="1600" dirty="0" smtClean="0">
                <a:solidFill>
                  <a:srgbClr val="000000"/>
                </a:solidFill>
                <a:latin typeface="Consolas" charset="0"/>
              </a:rPr>
              <a:t>: { id</a:t>
            </a:r>
            <a:r>
              <a:rPr lang="en-US" sz="1600" dirty="0">
                <a:solidFill>
                  <a:srgbClr val="000000"/>
                </a:solidFill>
                <a:latin typeface="Consolas" charset="0"/>
              </a:rPr>
              <a:t>: </a:t>
            </a:r>
            <a:r>
              <a:rPr lang="en-US" sz="1600" dirty="0" smtClean="0">
                <a:solidFill>
                  <a:srgbClr val="000000"/>
                </a:solidFill>
                <a:latin typeface="Consolas" charset="0"/>
              </a:rPr>
              <a:t>id }</a:t>
            </a:r>
          </a:p>
          <a:p>
            <a:r>
              <a:rPr lang="en-US" sz="1600" dirty="0">
                <a:solidFill>
                  <a:srgbClr val="000000"/>
                </a:solidFill>
                <a:latin typeface="Consolas" charset="0"/>
              </a:rPr>
              <a:t> </a:t>
            </a:r>
            <a:r>
              <a:rPr lang="en-US" sz="1600" dirty="0" smtClean="0">
                <a:solidFill>
                  <a:srgbClr val="000000"/>
                </a:solidFill>
                <a:latin typeface="Consolas" charset="0"/>
              </a:rPr>
              <a:t> });</a:t>
            </a:r>
            <a:endParaRPr lang="en-US" sz="1600" dirty="0">
              <a:solidFill>
                <a:srgbClr val="000000"/>
              </a:solidFill>
              <a:latin typeface="Consolas" charset="0"/>
            </a:endParaRPr>
          </a:p>
          <a:p>
            <a:r>
              <a:rPr lang="en-US" sz="1600" dirty="0">
                <a:solidFill>
                  <a:srgbClr val="0000FF"/>
                </a:solidFill>
                <a:latin typeface="Consolas" charset="0"/>
              </a:rPr>
              <a:t> </a:t>
            </a:r>
            <a:r>
              <a:rPr lang="en-US" sz="1600" dirty="0" smtClean="0">
                <a:solidFill>
                  <a:srgbClr val="0000FF"/>
                </a:solidFill>
                <a:latin typeface="Consolas" charset="0"/>
              </a:rPr>
              <a:t> return</a:t>
            </a:r>
            <a:r>
              <a:rPr lang="en-US" sz="1600" dirty="0" smtClean="0">
                <a:solidFill>
                  <a:srgbClr val="000000"/>
                </a:solidFill>
                <a:latin typeface="Consolas" charset="0"/>
              </a:rPr>
              <a:t> </a:t>
            </a:r>
            <a:r>
              <a:rPr lang="en-US" sz="1600" dirty="0" err="1">
                <a:solidFill>
                  <a:srgbClr val="000000"/>
                </a:solidFill>
                <a:latin typeface="Consolas" charset="0"/>
              </a:rPr>
              <a:t>resp.data</a:t>
            </a:r>
            <a:r>
              <a:rPr lang="en-US" sz="1600" dirty="0">
                <a:solidFill>
                  <a:srgbClr val="000000"/>
                </a:solidFill>
                <a:latin typeface="Consolas" charset="0"/>
              </a:rPr>
              <a:t> </a:t>
            </a:r>
            <a:r>
              <a:rPr lang="en-US" sz="1600" dirty="0">
                <a:solidFill>
                  <a:srgbClr val="0000FF"/>
                </a:solidFill>
                <a:latin typeface="Consolas" charset="0"/>
              </a:rPr>
              <a:t>as</a:t>
            </a:r>
            <a:r>
              <a:rPr lang="en-US" sz="1600" dirty="0">
                <a:solidFill>
                  <a:srgbClr val="000000"/>
                </a:solidFill>
                <a:latin typeface="Consolas" charset="0"/>
              </a:rPr>
              <a:t> </a:t>
            </a:r>
            <a:r>
              <a:rPr lang="en-US" sz="1600" dirty="0" smtClean="0">
                <a:solidFill>
                  <a:srgbClr val="000000"/>
                </a:solidFill>
                <a:latin typeface="Consolas" charset="0"/>
              </a:rPr>
              <a:t>Product</a:t>
            </a:r>
            <a:r>
              <a:rPr lang="en-US" sz="1600" dirty="0">
                <a:solidFill>
                  <a:srgbClr val="000000"/>
                </a:solidFill>
                <a:latin typeface="Consolas" charset="0"/>
              </a:rPr>
              <a:t>;</a:t>
            </a:r>
          </a:p>
          <a:p>
            <a:r>
              <a:rPr lang="en-US" sz="1600" dirty="0">
                <a:solidFill>
                  <a:srgbClr val="000000"/>
                </a:solidFill>
                <a:latin typeface="Consolas" charset="0"/>
              </a:rPr>
              <a:t>}</a:t>
            </a:r>
            <a:endParaRPr lang="en-US" sz="1600" b="0" dirty="0">
              <a:solidFill>
                <a:srgbClr val="000000"/>
              </a:solidFill>
              <a:effectLst/>
              <a:latin typeface="Consolas" charset="0"/>
            </a:endParaRPr>
          </a:p>
        </p:txBody>
      </p:sp>
    </p:spTree>
    <p:extLst>
      <p:ext uri="{BB962C8B-B14F-4D97-AF65-F5344CB8AC3E}">
        <p14:creationId xmlns:p14="http://schemas.microsoft.com/office/powerpoint/2010/main" val="157461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(3/4) </a:t>
            </a:r>
            <a:br>
              <a:rPr lang="en-US" dirty="0" smtClean="0"/>
            </a:br>
            <a:r>
              <a:rPr lang="en-US" sz="3000" dirty="0" err="1" smtClean="0"/>
              <a:t>Podrška</a:t>
            </a:r>
            <a:r>
              <a:rPr lang="en-US" sz="3000" dirty="0" smtClean="0"/>
              <a:t> </a:t>
            </a:r>
            <a:r>
              <a:rPr lang="en-US" sz="3000" dirty="0" err="1"/>
              <a:t>za</a:t>
            </a:r>
            <a:r>
              <a:rPr lang="en-US" sz="3000" dirty="0"/>
              <a:t> module</a:t>
            </a:r>
          </a:p>
        </p:txBody>
      </p:sp>
      <p:sp>
        <p:nvSpPr>
          <p:cNvPr id="6" name="Rectangle 5"/>
          <p:cNvSpPr/>
          <p:nvPr/>
        </p:nvSpPr>
        <p:spPr>
          <a:xfrm>
            <a:off x="383969" y="3297169"/>
            <a:ext cx="9711564" cy="1569660"/>
          </a:xfrm>
          <a:prstGeom prst="rect">
            <a:avLst/>
          </a:prstGeom>
        </p:spPr>
        <p:txBody>
          <a:bodyPr wrap="square">
            <a:spAutoFit/>
          </a:bodyPr>
          <a:lstStyle/>
          <a:p>
            <a:r>
              <a:rPr lang="en-US" sz="1600" dirty="0" err="1">
                <a:solidFill>
                  <a:schemeClr val="tx2">
                    <a:lumMod val="20000"/>
                    <a:lumOff val="80000"/>
                  </a:schemeClr>
                </a:solidFill>
                <a:latin typeface="Consolas" charset="0"/>
              </a:rPr>
              <a:t>async</a:t>
            </a:r>
            <a:r>
              <a:rPr lang="en-US" sz="1600" dirty="0">
                <a:solidFill>
                  <a:schemeClr val="tx2">
                    <a:lumMod val="20000"/>
                    <a:lumOff val="80000"/>
                  </a:schemeClr>
                </a:solidFill>
                <a:latin typeface="Consolas" charset="0"/>
              </a:rPr>
              <a:t> function </a:t>
            </a:r>
            <a:r>
              <a:rPr lang="en-US" sz="1600" dirty="0" err="1">
                <a:solidFill>
                  <a:schemeClr val="tx2">
                    <a:lumMod val="20000"/>
                    <a:lumOff val="80000"/>
                  </a:schemeClr>
                </a:solidFill>
                <a:latin typeface="Consolas" charset="0"/>
              </a:rPr>
              <a:t>GetProduct</a:t>
            </a:r>
            <a:r>
              <a:rPr lang="en-US" sz="1600" dirty="0">
                <a:solidFill>
                  <a:schemeClr val="tx2">
                    <a:lumMod val="20000"/>
                    <a:lumOff val="80000"/>
                  </a:schemeClr>
                </a:solidFill>
                <a:latin typeface="Consolas" charset="0"/>
              </a:rPr>
              <a:t>(id: number): </a:t>
            </a:r>
            <a:r>
              <a:rPr lang="en-US" sz="1600" dirty="0" smtClean="0">
                <a:solidFill>
                  <a:schemeClr val="tx2">
                    <a:lumMod val="20000"/>
                    <a:lumOff val="80000"/>
                  </a:schemeClr>
                </a:solidFill>
                <a:latin typeface="Consolas" charset="0"/>
              </a:rPr>
              <a:t>Promise&lt;</a:t>
            </a:r>
            <a:r>
              <a:rPr lang="en-US" sz="1600" dirty="0" smtClean="0">
                <a:solidFill>
                  <a:srgbClr val="000000"/>
                </a:solidFill>
                <a:latin typeface="Consolas" charset="0"/>
              </a:rPr>
              <a:t>Product</a:t>
            </a:r>
            <a:r>
              <a:rPr lang="en-US" sz="1600" dirty="0">
                <a:solidFill>
                  <a:schemeClr val="tx2">
                    <a:lumMod val="20000"/>
                    <a:lumOff val="80000"/>
                  </a:schemeClr>
                </a:solidFill>
                <a:latin typeface="Consolas" charset="0"/>
              </a:rPr>
              <a:t>&gt;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let </a:t>
            </a:r>
            <a:r>
              <a:rPr lang="en-US" sz="1600" dirty="0" err="1">
                <a:solidFill>
                  <a:schemeClr val="tx2">
                    <a:lumMod val="20000"/>
                    <a:lumOff val="80000"/>
                  </a:schemeClr>
                </a:solidFill>
                <a:latin typeface="Consolas" charset="0"/>
              </a:rPr>
              <a:t>resp</a:t>
            </a:r>
            <a:r>
              <a:rPr lang="en-US" sz="1600" dirty="0">
                <a:solidFill>
                  <a:schemeClr val="tx2">
                    <a:lumMod val="20000"/>
                    <a:lumOff val="80000"/>
                  </a:schemeClr>
                </a:solidFill>
                <a:latin typeface="Consolas" charset="0"/>
              </a:rPr>
              <a:t> = await </a:t>
            </a:r>
            <a:r>
              <a:rPr lang="en-US" sz="1600" dirty="0" err="1">
                <a:solidFill>
                  <a:srgbClr val="000000"/>
                </a:solidFill>
                <a:latin typeface="Consolas" charset="0"/>
              </a:rPr>
              <a:t>axios</a:t>
            </a:r>
            <a:r>
              <a:rPr lang="en-US" sz="1600" dirty="0" err="1">
                <a:solidFill>
                  <a:schemeClr val="tx2">
                    <a:lumMod val="20000"/>
                    <a:lumOff val="80000"/>
                  </a:schemeClr>
                </a:solidFill>
                <a:latin typeface="Consolas" charset="0"/>
              </a:rPr>
              <a:t>.get</a:t>
            </a:r>
            <a:r>
              <a:rPr lang="en-US" sz="1600" dirty="0" smtClean="0">
                <a:solidFill>
                  <a:schemeClr val="tx2">
                    <a:lumMod val="20000"/>
                    <a:lumOff val="80000"/>
                  </a:schemeClr>
                </a:solidFill>
                <a:latin typeface="Consolas" charset="0"/>
              </a:rPr>
              <a:t>("shop/product",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r>
              <a:rPr lang="en-US" sz="1600" dirty="0" err="1" smtClean="0">
                <a:solidFill>
                  <a:schemeClr val="tx2">
                    <a:lumMod val="20000"/>
                    <a:lumOff val="80000"/>
                  </a:schemeClr>
                </a:solidFill>
                <a:latin typeface="Consolas" charset="0"/>
              </a:rPr>
              <a:t>params</a:t>
            </a:r>
            <a:r>
              <a:rPr lang="en-US" sz="1600" dirty="0" smtClean="0">
                <a:solidFill>
                  <a:schemeClr val="tx2">
                    <a:lumMod val="20000"/>
                    <a:lumOff val="80000"/>
                  </a:schemeClr>
                </a:solidFill>
                <a:latin typeface="Consolas" charset="0"/>
              </a:rPr>
              <a:t>: { id</a:t>
            </a:r>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id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endParaRPr lang="en-US" sz="1600" dirty="0">
              <a:solidFill>
                <a:schemeClr val="tx2">
                  <a:lumMod val="20000"/>
                  <a:lumOff val="80000"/>
                </a:schemeClr>
              </a:solidFill>
              <a:latin typeface="Consolas" charset="0"/>
            </a:endParaRP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return </a:t>
            </a:r>
            <a:r>
              <a:rPr lang="en-US" sz="1600" dirty="0" err="1">
                <a:solidFill>
                  <a:schemeClr val="tx2">
                    <a:lumMod val="20000"/>
                    <a:lumOff val="80000"/>
                  </a:schemeClr>
                </a:solidFill>
                <a:latin typeface="Consolas" charset="0"/>
              </a:rPr>
              <a:t>resp.data</a:t>
            </a:r>
            <a:r>
              <a:rPr lang="en-US" sz="1600" dirty="0">
                <a:solidFill>
                  <a:schemeClr val="tx2">
                    <a:lumMod val="20000"/>
                    <a:lumOff val="80000"/>
                  </a:schemeClr>
                </a:solidFill>
                <a:latin typeface="Consolas" charset="0"/>
              </a:rPr>
              <a:t> as</a:t>
            </a:r>
            <a:r>
              <a:rPr lang="en-US" sz="1600" dirty="0">
                <a:solidFill>
                  <a:srgbClr val="000000"/>
                </a:solidFill>
                <a:latin typeface="Consolas" charset="0"/>
              </a:rPr>
              <a:t> </a:t>
            </a:r>
            <a:r>
              <a:rPr lang="en-US" sz="1600" dirty="0" smtClean="0">
                <a:solidFill>
                  <a:srgbClr val="000000"/>
                </a:solidFill>
                <a:latin typeface="Consolas" charset="0"/>
              </a:rPr>
              <a:t>Product</a:t>
            </a:r>
            <a:r>
              <a:rPr lang="en-US" sz="1600" dirty="0">
                <a:solidFill>
                  <a:srgbClr val="000000"/>
                </a:solidFill>
                <a:latin typeface="Consolas" charset="0"/>
              </a:rPr>
              <a:t>;</a:t>
            </a:r>
          </a:p>
          <a:p>
            <a:r>
              <a:rPr lang="en-US" sz="1600" dirty="0">
                <a:solidFill>
                  <a:schemeClr val="tx2">
                    <a:lumMod val="20000"/>
                    <a:lumOff val="80000"/>
                  </a:schemeClr>
                </a:solidFill>
                <a:latin typeface="Consolas" charset="0"/>
              </a:rPr>
              <a:t>}</a:t>
            </a:r>
            <a:endParaRPr lang="en-US" sz="1600" b="0" dirty="0">
              <a:solidFill>
                <a:schemeClr val="tx2">
                  <a:lumMod val="20000"/>
                  <a:lumOff val="80000"/>
                </a:schemeClr>
              </a:solidFill>
              <a:effectLst/>
              <a:latin typeface="Consolas" charset="0"/>
            </a:endParaRPr>
          </a:p>
        </p:txBody>
      </p:sp>
    </p:spTree>
    <p:extLst>
      <p:ext uri="{BB962C8B-B14F-4D97-AF65-F5344CB8AC3E}">
        <p14:creationId xmlns:p14="http://schemas.microsoft.com/office/powerpoint/2010/main" val="4594413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(3/4) </a:t>
            </a:r>
            <a:br>
              <a:rPr lang="en-US" dirty="0" smtClean="0"/>
            </a:br>
            <a:r>
              <a:rPr lang="en-US" sz="3000" dirty="0" err="1" smtClean="0"/>
              <a:t>Podrška</a:t>
            </a:r>
            <a:r>
              <a:rPr lang="en-US" sz="3000" dirty="0" smtClean="0"/>
              <a:t> </a:t>
            </a:r>
            <a:r>
              <a:rPr lang="en-US" sz="3000" dirty="0" err="1"/>
              <a:t>za</a:t>
            </a:r>
            <a:r>
              <a:rPr lang="en-US" sz="3000" dirty="0"/>
              <a:t> module</a:t>
            </a:r>
          </a:p>
        </p:txBody>
      </p:sp>
      <p:sp>
        <p:nvSpPr>
          <p:cNvPr id="3" name="Rectangle 2"/>
          <p:cNvSpPr/>
          <p:nvPr/>
        </p:nvSpPr>
        <p:spPr>
          <a:xfrm>
            <a:off x="383969" y="2390204"/>
            <a:ext cx="6216650" cy="1077218"/>
          </a:xfrm>
          <a:prstGeom prst="rect">
            <a:avLst/>
          </a:prstGeom>
        </p:spPr>
        <p:txBody>
          <a:bodyPr>
            <a:spAutoFit/>
          </a:bodyPr>
          <a:lstStyle/>
          <a:p>
            <a:r>
              <a:rPr lang="en-US" sz="1600" dirty="0">
                <a:solidFill>
                  <a:srgbClr val="0000FF"/>
                </a:solidFill>
                <a:latin typeface="Consolas" charset="0"/>
              </a:rPr>
              <a:t>import</a:t>
            </a:r>
            <a:r>
              <a:rPr lang="en-US" sz="1600" dirty="0">
                <a:solidFill>
                  <a:srgbClr val="000000"/>
                </a:solidFill>
                <a:latin typeface="Consolas" charset="0"/>
              </a:rPr>
              <a:t> </a:t>
            </a:r>
            <a:r>
              <a:rPr lang="en-US" sz="1600" dirty="0" err="1">
                <a:solidFill>
                  <a:srgbClr val="000000"/>
                </a:solidFill>
                <a:latin typeface="Consolas" charset="0"/>
              </a:rPr>
              <a:t>axios</a:t>
            </a:r>
            <a:r>
              <a:rPr lang="en-US" sz="1600" dirty="0">
                <a:solidFill>
                  <a:srgbClr val="000000"/>
                </a:solidFill>
                <a:latin typeface="Consolas" charset="0"/>
              </a:rPr>
              <a:t> </a:t>
            </a:r>
            <a:r>
              <a:rPr lang="en-US" sz="1600" dirty="0">
                <a:solidFill>
                  <a:srgbClr val="0000FF"/>
                </a:solidFill>
                <a:latin typeface="Consolas" charset="0"/>
              </a:rPr>
              <a:t>from</a:t>
            </a:r>
            <a:r>
              <a:rPr lang="en-US" sz="1600" dirty="0">
                <a:solidFill>
                  <a:srgbClr val="000000"/>
                </a:solidFill>
                <a:latin typeface="Consolas" charset="0"/>
              </a:rPr>
              <a:t> </a:t>
            </a:r>
            <a:r>
              <a:rPr lang="en-US" sz="1600" dirty="0">
                <a:solidFill>
                  <a:srgbClr val="A31515"/>
                </a:solidFill>
                <a:latin typeface="Consolas" charset="0"/>
              </a:rPr>
              <a:t>"</a:t>
            </a:r>
            <a:r>
              <a:rPr lang="en-US" sz="1600" dirty="0" err="1">
                <a:solidFill>
                  <a:srgbClr val="A31515"/>
                </a:solidFill>
                <a:latin typeface="Consolas" charset="0"/>
              </a:rPr>
              <a:t>axios</a:t>
            </a:r>
            <a:r>
              <a:rPr lang="en-US" sz="1600" dirty="0">
                <a:solidFill>
                  <a:srgbClr val="A31515"/>
                </a:solidFill>
                <a:latin typeface="Consolas" charset="0"/>
              </a:rPr>
              <a:t>"</a:t>
            </a:r>
            <a:r>
              <a:rPr lang="en-US" sz="1600" dirty="0">
                <a:solidFill>
                  <a:srgbClr val="000000"/>
                </a:solidFill>
                <a:latin typeface="Consolas" charset="0"/>
              </a:rPr>
              <a:t>;</a:t>
            </a:r>
          </a:p>
          <a:p>
            <a:r>
              <a:rPr lang="en-US" sz="1600" dirty="0">
                <a:solidFill>
                  <a:srgbClr val="0000FF"/>
                </a:solidFill>
                <a:latin typeface="Consolas" charset="0"/>
              </a:rPr>
              <a:t>import</a:t>
            </a:r>
            <a:r>
              <a:rPr lang="en-US" sz="1600" dirty="0">
                <a:solidFill>
                  <a:srgbClr val="000000"/>
                </a:solidFill>
                <a:latin typeface="Consolas" charset="0"/>
              </a:rPr>
              <a:t> Product </a:t>
            </a:r>
            <a:r>
              <a:rPr lang="en-US" sz="1600" dirty="0">
                <a:solidFill>
                  <a:srgbClr val="0000FF"/>
                </a:solidFill>
                <a:latin typeface="Consolas" charset="0"/>
              </a:rPr>
              <a:t>from</a:t>
            </a:r>
            <a:r>
              <a:rPr lang="en-US" sz="1600" dirty="0">
                <a:solidFill>
                  <a:srgbClr val="000000"/>
                </a:solidFill>
                <a:latin typeface="Consolas" charset="0"/>
              </a:rPr>
              <a:t> </a:t>
            </a:r>
            <a:r>
              <a:rPr lang="en-US" sz="1600" dirty="0" smtClean="0">
                <a:solidFill>
                  <a:srgbClr val="A31515"/>
                </a:solidFill>
                <a:latin typeface="Consolas" charset="0"/>
              </a:rPr>
              <a:t>"./</a:t>
            </a:r>
            <a:r>
              <a:rPr lang="en-US" sz="1600" dirty="0">
                <a:solidFill>
                  <a:srgbClr val="A31515"/>
                </a:solidFill>
                <a:latin typeface="Consolas" charset="0"/>
              </a:rPr>
              <a:t>Models/</a:t>
            </a:r>
            <a:r>
              <a:rPr lang="en-US" sz="1600" dirty="0" err="1">
                <a:solidFill>
                  <a:srgbClr val="A31515"/>
                </a:solidFill>
                <a:latin typeface="Consolas" charset="0"/>
              </a:rPr>
              <a:t>IProduct</a:t>
            </a:r>
            <a:r>
              <a:rPr lang="en-US" sz="1600" dirty="0">
                <a:solidFill>
                  <a:srgbClr val="A31515"/>
                </a:solidFill>
                <a:latin typeface="Consolas" charset="0"/>
              </a:rPr>
              <a:t>"</a:t>
            </a:r>
            <a:r>
              <a:rPr lang="en-US" sz="1600" dirty="0">
                <a:solidFill>
                  <a:srgbClr val="000000"/>
                </a:solidFill>
                <a:latin typeface="Consolas" charset="0"/>
              </a:rPr>
              <a:t>;</a:t>
            </a:r>
          </a:p>
          <a:p>
            <a:r>
              <a:rPr lang="en-US" sz="1600" dirty="0">
                <a:solidFill>
                  <a:srgbClr val="000000"/>
                </a:solidFill>
                <a:latin typeface="Consolas" charset="0"/>
              </a:rPr>
              <a:t/>
            </a:r>
            <a:br>
              <a:rPr lang="en-US" sz="1600" dirty="0">
                <a:solidFill>
                  <a:srgbClr val="000000"/>
                </a:solidFill>
                <a:latin typeface="Consolas" charset="0"/>
              </a:rPr>
            </a:br>
            <a:endParaRPr lang="en-US" sz="1600" b="0" dirty="0">
              <a:solidFill>
                <a:srgbClr val="000000"/>
              </a:solidFill>
              <a:effectLst/>
              <a:latin typeface="Consolas" charset="0"/>
            </a:endParaRPr>
          </a:p>
        </p:txBody>
      </p:sp>
      <p:sp>
        <p:nvSpPr>
          <p:cNvPr id="6" name="Rectangle 5"/>
          <p:cNvSpPr/>
          <p:nvPr/>
        </p:nvSpPr>
        <p:spPr>
          <a:xfrm>
            <a:off x="383969" y="3297169"/>
            <a:ext cx="9711564" cy="1569660"/>
          </a:xfrm>
          <a:prstGeom prst="rect">
            <a:avLst/>
          </a:prstGeom>
        </p:spPr>
        <p:txBody>
          <a:bodyPr wrap="square">
            <a:spAutoFit/>
          </a:bodyPr>
          <a:lstStyle/>
          <a:p>
            <a:r>
              <a:rPr lang="en-US" sz="1600" dirty="0" err="1">
                <a:solidFill>
                  <a:schemeClr val="tx2">
                    <a:lumMod val="20000"/>
                    <a:lumOff val="80000"/>
                  </a:schemeClr>
                </a:solidFill>
                <a:latin typeface="Consolas" charset="0"/>
              </a:rPr>
              <a:t>async</a:t>
            </a:r>
            <a:r>
              <a:rPr lang="en-US" sz="1600" dirty="0">
                <a:solidFill>
                  <a:schemeClr val="tx2">
                    <a:lumMod val="20000"/>
                    <a:lumOff val="80000"/>
                  </a:schemeClr>
                </a:solidFill>
                <a:latin typeface="Consolas" charset="0"/>
              </a:rPr>
              <a:t> function </a:t>
            </a:r>
            <a:r>
              <a:rPr lang="en-US" sz="1600" dirty="0" err="1">
                <a:solidFill>
                  <a:schemeClr val="tx2">
                    <a:lumMod val="20000"/>
                    <a:lumOff val="80000"/>
                  </a:schemeClr>
                </a:solidFill>
                <a:latin typeface="Consolas" charset="0"/>
              </a:rPr>
              <a:t>GetProduct</a:t>
            </a:r>
            <a:r>
              <a:rPr lang="en-US" sz="1600" dirty="0">
                <a:solidFill>
                  <a:schemeClr val="tx2">
                    <a:lumMod val="20000"/>
                    <a:lumOff val="80000"/>
                  </a:schemeClr>
                </a:solidFill>
                <a:latin typeface="Consolas" charset="0"/>
              </a:rPr>
              <a:t>(id: number): </a:t>
            </a:r>
            <a:r>
              <a:rPr lang="en-US" sz="1600" dirty="0" smtClean="0">
                <a:solidFill>
                  <a:schemeClr val="tx2">
                    <a:lumMod val="20000"/>
                    <a:lumOff val="80000"/>
                  </a:schemeClr>
                </a:solidFill>
                <a:latin typeface="Consolas" charset="0"/>
              </a:rPr>
              <a:t>Promise&lt;</a:t>
            </a:r>
            <a:r>
              <a:rPr lang="en-US" sz="1600" dirty="0" smtClean="0">
                <a:solidFill>
                  <a:srgbClr val="000000"/>
                </a:solidFill>
                <a:latin typeface="Consolas" charset="0"/>
              </a:rPr>
              <a:t>Product</a:t>
            </a:r>
            <a:r>
              <a:rPr lang="en-US" sz="1600" dirty="0">
                <a:solidFill>
                  <a:schemeClr val="tx2">
                    <a:lumMod val="20000"/>
                    <a:lumOff val="80000"/>
                  </a:schemeClr>
                </a:solidFill>
                <a:latin typeface="Consolas" charset="0"/>
              </a:rPr>
              <a:t>&gt;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let </a:t>
            </a:r>
            <a:r>
              <a:rPr lang="en-US" sz="1600" dirty="0" err="1">
                <a:solidFill>
                  <a:schemeClr val="tx2">
                    <a:lumMod val="20000"/>
                    <a:lumOff val="80000"/>
                  </a:schemeClr>
                </a:solidFill>
                <a:latin typeface="Consolas" charset="0"/>
              </a:rPr>
              <a:t>resp</a:t>
            </a:r>
            <a:r>
              <a:rPr lang="en-US" sz="1600" dirty="0">
                <a:solidFill>
                  <a:schemeClr val="tx2">
                    <a:lumMod val="20000"/>
                    <a:lumOff val="80000"/>
                  </a:schemeClr>
                </a:solidFill>
                <a:latin typeface="Consolas" charset="0"/>
              </a:rPr>
              <a:t> = await </a:t>
            </a:r>
            <a:r>
              <a:rPr lang="en-US" sz="1600" dirty="0" err="1">
                <a:solidFill>
                  <a:srgbClr val="000000"/>
                </a:solidFill>
                <a:latin typeface="Consolas" charset="0"/>
              </a:rPr>
              <a:t>axios</a:t>
            </a:r>
            <a:r>
              <a:rPr lang="en-US" sz="1600" dirty="0" err="1">
                <a:solidFill>
                  <a:schemeClr val="tx2">
                    <a:lumMod val="20000"/>
                    <a:lumOff val="80000"/>
                  </a:schemeClr>
                </a:solidFill>
                <a:latin typeface="Consolas" charset="0"/>
              </a:rPr>
              <a:t>.get</a:t>
            </a:r>
            <a:r>
              <a:rPr lang="en-US" sz="1600" dirty="0" smtClean="0">
                <a:solidFill>
                  <a:schemeClr val="tx2">
                    <a:lumMod val="20000"/>
                    <a:lumOff val="80000"/>
                  </a:schemeClr>
                </a:solidFill>
                <a:latin typeface="Consolas" charset="0"/>
              </a:rPr>
              <a:t>("shop/product",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r>
              <a:rPr lang="en-US" sz="1600" dirty="0" err="1" smtClean="0">
                <a:solidFill>
                  <a:schemeClr val="tx2">
                    <a:lumMod val="20000"/>
                    <a:lumOff val="80000"/>
                  </a:schemeClr>
                </a:solidFill>
                <a:latin typeface="Consolas" charset="0"/>
              </a:rPr>
              <a:t>params</a:t>
            </a:r>
            <a:r>
              <a:rPr lang="en-US" sz="1600" dirty="0" smtClean="0">
                <a:solidFill>
                  <a:schemeClr val="tx2">
                    <a:lumMod val="20000"/>
                    <a:lumOff val="80000"/>
                  </a:schemeClr>
                </a:solidFill>
                <a:latin typeface="Consolas" charset="0"/>
              </a:rPr>
              <a:t>: { id</a:t>
            </a:r>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id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endParaRPr lang="en-US" sz="1600" dirty="0">
              <a:solidFill>
                <a:schemeClr val="tx2">
                  <a:lumMod val="20000"/>
                  <a:lumOff val="80000"/>
                </a:schemeClr>
              </a:solidFill>
              <a:latin typeface="Consolas" charset="0"/>
            </a:endParaRP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return </a:t>
            </a:r>
            <a:r>
              <a:rPr lang="en-US" sz="1600" dirty="0" err="1">
                <a:solidFill>
                  <a:schemeClr val="tx2">
                    <a:lumMod val="20000"/>
                    <a:lumOff val="80000"/>
                  </a:schemeClr>
                </a:solidFill>
                <a:latin typeface="Consolas" charset="0"/>
              </a:rPr>
              <a:t>resp.data</a:t>
            </a:r>
            <a:r>
              <a:rPr lang="en-US" sz="1600" dirty="0">
                <a:solidFill>
                  <a:schemeClr val="tx2">
                    <a:lumMod val="20000"/>
                    <a:lumOff val="80000"/>
                  </a:schemeClr>
                </a:solidFill>
                <a:latin typeface="Consolas" charset="0"/>
              </a:rPr>
              <a:t> as</a:t>
            </a:r>
            <a:r>
              <a:rPr lang="en-US" sz="1600" dirty="0">
                <a:solidFill>
                  <a:srgbClr val="000000"/>
                </a:solidFill>
                <a:latin typeface="Consolas" charset="0"/>
              </a:rPr>
              <a:t> </a:t>
            </a:r>
            <a:r>
              <a:rPr lang="en-US" sz="1600" dirty="0" smtClean="0">
                <a:solidFill>
                  <a:srgbClr val="000000"/>
                </a:solidFill>
                <a:latin typeface="Consolas" charset="0"/>
              </a:rPr>
              <a:t>Product</a:t>
            </a:r>
            <a:r>
              <a:rPr lang="en-US" sz="1600" dirty="0">
                <a:solidFill>
                  <a:srgbClr val="000000"/>
                </a:solidFill>
                <a:latin typeface="Consolas" charset="0"/>
              </a:rPr>
              <a:t>;</a:t>
            </a:r>
          </a:p>
          <a:p>
            <a:r>
              <a:rPr lang="en-US" sz="1600" dirty="0">
                <a:solidFill>
                  <a:schemeClr val="tx2">
                    <a:lumMod val="20000"/>
                    <a:lumOff val="80000"/>
                  </a:schemeClr>
                </a:solidFill>
                <a:latin typeface="Consolas" charset="0"/>
              </a:rPr>
              <a:t>}</a:t>
            </a:r>
            <a:endParaRPr lang="en-US" sz="1600" b="0" dirty="0">
              <a:solidFill>
                <a:schemeClr val="tx2">
                  <a:lumMod val="20000"/>
                  <a:lumOff val="80000"/>
                </a:schemeClr>
              </a:solidFill>
              <a:effectLst/>
              <a:latin typeface="Consolas" charset="0"/>
            </a:endParaRPr>
          </a:p>
        </p:txBody>
      </p:sp>
    </p:spTree>
    <p:extLst>
      <p:ext uri="{BB962C8B-B14F-4D97-AF65-F5344CB8AC3E}">
        <p14:creationId xmlns:p14="http://schemas.microsoft.com/office/powerpoint/2010/main" val="23231993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(3/4) </a:t>
            </a:r>
            <a:br>
              <a:rPr lang="en-US" dirty="0" smtClean="0"/>
            </a:br>
            <a:r>
              <a:rPr lang="en-US" sz="3000" dirty="0" err="1" smtClean="0"/>
              <a:t>Podrška</a:t>
            </a:r>
            <a:r>
              <a:rPr lang="en-US" sz="3000" dirty="0" smtClean="0"/>
              <a:t> </a:t>
            </a:r>
            <a:r>
              <a:rPr lang="en-US" sz="3000" dirty="0" err="1" smtClean="0"/>
              <a:t>za</a:t>
            </a:r>
            <a:r>
              <a:rPr lang="en-US" sz="3000" dirty="0" smtClean="0"/>
              <a:t> module</a:t>
            </a:r>
            <a:endParaRPr lang="en-US" sz="3000" dirty="0"/>
          </a:p>
        </p:txBody>
      </p:sp>
      <p:sp>
        <p:nvSpPr>
          <p:cNvPr id="6" name="Rectangle 5"/>
          <p:cNvSpPr/>
          <p:nvPr/>
        </p:nvSpPr>
        <p:spPr>
          <a:xfrm>
            <a:off x="383969" y="3297169"/>
            <a:ext cx="9711564" cy="1569660"/>
          </a:xfrm>
          <a:prstGeom prst="rect">
            <a:avLst/>
          </a:prstGeom>
        </p:spPr>
        <p:txBody>
          <a:bodyPr wrap="square">
            <a:spAutoFit/>
          </a:bodyPr>
          <a:lstStyle/>
          <a:p>
            <a:r>
              <a:rPr lang="en-US" sz="1600" dirty="0" err="1">
                <a:solidFill>
                  <a:srgbClr val="0000FF"/>
                </a:solidFill>
                <a:latin typeface="Consolas" charset="0"/>
              </a:rPr>
              <a:t>async</a:t>
            </a:r>
            <a:r>
              <a:rPr lang="en-US" sz="1600" dirty="0">
                <a:solidFill>
                  <a:srgbClr val="000000"/>
                </a:solidFill>
                <a:latin typeface="Consolas" charset="0"/>
              </a:rPr>
              <a:t> </a:t>
            </a:r>
            <a:r>
              <a:rPr lang="en-US" sz="1600" dirty="0">
                <a:solidFill>
                  <a:srgbClr val="0000FF"/>
                </a:solidFill>
                <a:latin typeface="Consolas" charset="0"/>
              </a:rPr>
              <a:t>function</a:t>
            </a:r>
            <a:r>
              <a:rPr lang="en-US" sz="1600" dirty="0">
                <a:solidFill>
                  <a:srgbClr val="000000"/>
                </a:solidFill>
                <a:latin typeface="Consolas" charset="0"/>
              </a:rPr>
              <a:t> </a:t>
            </a:r>
            <a:r>
              <a:rPr lang="en-US" sz="1600" dirty="0" err="1">
                <a:solidFill>
                  <a:srgbClr val="000000"/>
                </a:solidFill>
                <a:latin typeface="Consolas" charset="0"/>
              </a:rPr>
              <a:t>GetProduct</a:t>
            </a:r>
            <a:r>
              <a:rPr lang="en-US" sz="1600" dirty="0">
                <a:solidFill>
                  <a:srgbClr val="000000"/>
                </a:solidFill>
                <a:latin typeface="Consolas" charset="0"/>
              </a:rPr>
              <a:t>(id: number): </a:t>
            </a:r>
            <a:r>
              <a:rPr lang="en-US" sz="1600" dirty="0" smtClean="0">
                <a:solidFill>
                  <a:srgbClr val="000000"/>
                </a:solidFill>
                <a:latin typeface="Consolas" charset="0"/>
              </a:rPr>
              <a:t>Promise&lt;Product</a:t>
            </a:r>
            <a:r>
              <a:rPr lang="en-US" sz="1600" dirty="0">
                <a:solidFill>
                  <a:srgbClr val="000000"/>
                </a:solidFill>
                <a:latin typeface="Consolas" charset="0"/>
              </a:rPr>
              <a:t>&gt; {</a:t>
            </a:r>
          </a:p>
          <a:p>
            <a:r>
              <a:rPr lang="en-US" sz="1600" dirty="0">
                <a:solidFill>
                  <a:srgbClr val="0000FF"/>
                </a:solidFill>
                <a:latin typeface="Consolas" charset="0"/>
              </a:rPr>
              <a:t> </a:t>
            </a:r>
            <a:r>
              <a:rPr lang="en-US" sz="1600" dirty="0" smtClean="0">
                <a:solidFill>
                  <a:srgbClr val="0000FF"/>
                </a:solidFill>
                <a:latin typeface="Consolas" charset="0"/>
              </a:rPr>
              <a:t> let</a:t>
            </a:r>
            <a:r>
              <a:rPr lang="en-US" sz="1600" dirty="0" smtClean="0">
                <a:solidFill>
                  <a:srgbClr val="000000"/>
                </a:solidFill>
                <a:latin typeface="Consolas" charset="0"/>
              </a:rPr>
              <a:t> </a:t>
            </a:r>
            <a:r>
              <a:rPr lang="en-US" sz="1600" dirty="0" err="1">
                <a:solidFill>
                  <a:srgbClr val="000000"/>
                </a:solidFill>
                <a:latin typeface="Consolas" charset="0"/>
              </a:rPr>
              <a:t>resp</a:t>
            </a:r>
            <a:r>
              <a:rPr lang="en-US" sz="1600" dirty="0">
                <a:solidFill>
                  <a:srgbClr val="000000"/>
                </a:solidFill>
                <a:latin typeface="Consolas" charset="0"/>
              </a:rPr>
              <a:t> = </a:t>
            </a:r>
            <a:r>
              <a:rPr lang="en-US" sz="1600" dirty="0">
                <a:solidFill>
                  <a:srgbClr val="0000FF"/>
                </a:solidFill>
                <a:latin typeface="Consolas" charset="0"/>
              </a:rPr>
              <a:t>await</a:t>
            </a:r>
            <a:r>
              <a:rPr lang="en-US" sz="1600" dirty="0">
                <a:solidFill>
                  <a:srgbClr val="000000"/>
                </a:solidFill>
                <a:latin typeface="Consolas" charset="0"/>
              </a:rPr>
              <a:t> </a:t>
            </a:r>
            <a:r>
              <a:rPr lang="en-US" sz="1600" dirty="0" err="1">
                <a:solidFill>
                  <a:srgbClr val="000000"/>
                </a:solidFill>
                <a:latin typeface="Consolas" charset="0"/>
              </a:rPr>
              <a:t>axios.get</a:t>
            </a:r>
            <a:r>
              <a:rPr lang="en-US" sz="1600" dirty="0" smtClean="0">
                <a:solidFill>
                  <a:srgbClr val="000000"/>
                </a:solidFill>
                <a:latin typeface="Consolas" charset="0"/>
              </a:rPr>
              <a:t>(</a:t>
            </a:r>
            <a:r>
              <a:rPr lang="en-US" sz="1600" dirty="0" smtClean="0">
                <a:solidFill>
                  <a:srgbClr val="A31515"/>
                </a:solidFill>
                <a:latin typeface="Consolas" charset="0"/>
              </a:rPr>
              <a:t>"shop/product"</a:t>
            </a:r>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smtClean="0">
                <a:solidFill>
                  <a:srgbClr val="000000"/>
                </a:solidFill>
                <a:latin typeface="Consolas" charset="0"/>
              </a:rPr>
              <a:t>params</a:t>
            </a:r>
            <a:r>
              <a:rPr lang="en-US" sz="1600" dirty="0" smtClean="0">
                <a:solidFill>
                  <a:srgbClr val="000000"/>
                </a:solidFill>
                <a:latin typeface="Consolas" charset="0"/>
              </a:rPr>
              <a:t>: { id</a:t>
            </a:r>
            <a:r>
              <a:rPr lang="en-US" sz="1600" dirty="0">
                <a:solidFill>
                  <a:srgbClr val="000000"/>
                </a:solidFill>
                <a:latin typeface="Consolas" charset="0"/>
              </a:rPr>
              <a:t>: </a:t>
            </a:r>
            <a:r>
              <a:rPr lang="en-US" sz="1600" dirty="0" smtClean="0">
                <a:solidFill>
                  <a:srgbClr val="000000"/>
                </a:solidFill>
                <a:latin typeface="Consolas" charset="0"/>
              </a:rPr>
              <a:t>id }</a:t>
            </a:r>
          </a:p>
          <a:p>
            <a:r>
              <a:rPr lang="en-US" sz="1600" dirty="0">
                <a:solidFill>
                  <a:srgbClr val="000000"/>
                </a:solidFill>
                <a:latin typeface="Consolas" charset="0"/>
              </a:rPr>
              <a:t> </a:t>
            </a:r>
            <a:r>
              <a:rPr lang="en-US" sz="1600" dirty="0" smtClean="0">
                <a:solidFill>
                  <a:srgbClr val="000000"/>
                </a:solidFill>
                <a:latin typeface="Consolas" charset="0"/>
              </a:rPr>
              <a:t> });</a:t>
            </a:r>
            <a:endParaRPr lang="en-US" sz="1600" dirty="0">
              <a:solidFill>
                <a:srgbClr val="000000"/>
              </a:solidFill>
              <a:latin typeface="Consolas" charset="0"/>
            </a:endParaRPr>
          </a:p>
          <a:p>
            <a:r>
              <a:rPr lang="en-US" sz="1600" dirty="0">
                <a:solidFill>
                  <a:srgbClr val="0000FF"/>
                </a:solidFill>
                <a:latin typeface="Consolas" charset="0"/>
              </a:rPr>
              <a:t> </a:t>
            </a:r>
            <a:r>
              <a:rPr lang="en-US" sz="1600" dirty="0" smtClean="0">
                <a:solidFill>
                  <a:srgbClr val="0000FF"/>
                </a:solidFill>
                <a:latin typeface="Consolas" charset="0"/>
              </a:rPr>
              <a:t> return</a:t>
            </a:r>
            <a:r>
              <a:rPr lang="en-US" sz="1600" dirty="0" smtClean="0">
                <a:solidFill>
                  <a:srgbClr val="000000"/>
                </a:solidFill>
                <a:latin typeface="Consolas" charset="0"/>
              </a:rPr>
              <a:t> </a:t>
            </a:r>
            <a:r>
              <a:rPr lang="en-US" sz="1600" dirty="0" err="1">
                <a:solidFill>
                  <a:srgbClr val="000000"/>
                </a:solidFill>
                <a:latin typeface="Consolas" charset="0"/>
              </a:rPr>
              <a:t>resp.data</a:t>
            </a:r>
            <a:r>
              <a:rPr lang="en-US" sz="1600" dirty="0">
                <a:solidFill>
                  <a:srgbClr val="000000"/>
                </a:solidFill>
                <a:latin typeface="Consolas" charset="0"/>
              </a:rPr>
              <a:t> </a:t>
            </a:r>
            <a:r>
              <a:rPr lang="en-US" sz="1600" dirty="0">
                <a:solidFill>
                  <a:srgbClr val="0000FF"/>
                </a:solidFill>
                <a:latin typeface="Consolas" charset="0"/>
              </a:rPr>
              <a:t>as</a:t>
            </a:r>
            <a:r>
              <a:rPr lang="en-US" sz="1600" dirty="0">
                <a:solidFill>
                  <a:srgbClr val="000000"/>
                </a:solidFill>
                <a:latin typeface="Consolas" charset="0"/>
              </a:rPr>
              <a:t> </a:t>
            </a:r>
            <a:r>
              <a:rPr lang="en-US" sz="1600" dirty="0" smtClean="0">
                <a:solidFill>
                  <a:srgbClr val="000000"/>
                </a:solidFill>
                <a:latin typeface="Consolas" charset="0"/>
              </a:rPr>
              <a:t>Product</a:t>
            </a:r>
            <a:r>
              <a:rPr lang="en-US" sz="1600" dirty="0">
                <a:solidFill>
                  <a:srgbClr val="000000"/>
                </a:solidFill>
                <a:latin typeface="Consolas" charset="0"/>
              </a:rPr>
              <a:t>;</a:t>
            </a:r>
          </a:p>
          <a:p>
            <a:r>
              <a:rPr lang="en-US" sz="1600" dirty="0">
                <a:solidFill>
                  <a:srgbClr val="000000"/>
                </a:solidFill>
                <a:latin typeface="Consolas" charset="0"/>
              </a:rPr>
              <a:t>}</a:t>
            </a:r>
            <a:endParaRPr lang="en-US" sz="1600" b="0" dirty="0">
              <a:solidFill>
                <a:srgbClr val="000000"/>
              </a:solidFill>
              <a:effectLst/>
              <a:latin typeface="Consolas" charset="0"/>
            </a:endParaRPr>
          </a:p>
        </p:txBody>
      </p:sp>
      <p:sp>
        <p:nvSpPr>
          <p:cNvPr id="4" name="Rectangle 3"/>
          <p:cNvSpPr/>
          <p:nvPr/>
        </p:nvSpPr>
        <p:spPr>
          <a:xfrm>
            <a:off x="383969" y="2390204"/>
            <a:ext cx="6216650" cy="1077218"/>
          </a:xfrm>
          <a:prstGeom prst="rect">
            <a:avLst/>
          </a:prstGeom>
        </p:spPr>
        <p:txBody>
          <a:bodyPr>
            <a:spAutoFit/>
          </a:bodyPr>
          <a:lstStyle/>
          <a:p>
            <a:r>
              <a:rPr lang="en-US" sz="1600" dirty="0">
                <a:solidFill>
                  <a:srgbClr val="0000FF"/>
                </a:solidFill>
                <a:latin typeface="Consolas" charset="0"/>
              </a:rPr>
              <a:t>import</a:t>
            </a:r>
            <a:r>
              <a:rPr lang="en-US" sz="1600" dirty="0">
                <a:solidFill>
                  <a:srgbClr val="000000"/>
                </a:solidFill>
                <a:latin typeface="Consolas" charset="0"/>
              </a:rPr>
              <a:t> </a:t>
            </a:r>
            <a:r>
              <a:rPr lang="en-US" sz="1600" dirty="0" err="1">
                <a:solidFill>
                  <a:srgbClr val="000000"/>
                </a:solidFill>
                <a:latin typeface="Consolas" charset="0"/>
              </a:rPr>
              <a:t>axios</a:t>
            </a:r>
            <a:r>
              <a:rPr lang="en-US" sz="1600" dirty="0">
                <a:solidFill>
                  <a:srgbClr val="000000"/>
                </a:solidFill>
                <a:latin typeface="Consolas" charset="0"/>
              </a:rPr>
              <a:t> </a:t>
            </a:r>
            <a:r>
              <a:rPr lang="en-US" sz="1600" dirty="0">
                <a:solidFill>
                  <a:srgbClr val="0000FF"/>
                </a:solidFill>
                <a:latin typeface="Consolas" charset="0"/>
              </a:rPr>
              <a:t>from</a:t>
            </a:r>
            <a:r>
              <a:rPr lang="en-US" sz="1600" dirty="0">
                <a:solidFill>
                  <a:srgbClr val="000000"/>
                </a:solidFill>
                <a:latin typeface="Consolas" charset="0"/>
              </a:rPr>
              <a:t> </a:t>
            </a:r>
            <a:r>
              <a:rPr lang="en-US" sz="1600" dirty="0">
                <a:solidFill>
                  <a:srgbClr val="A31515"/>
                </a:solidFill>
                <a:latin typeface="Consolas" charset="0"/>
              </a:rPr>
              <a:t>"</a:t>
            </a:r>
            <a:r>
              <a:rPr lang="en-US" sz="1600" dirty="0" err="1">
                <a:solidFill>
                  <a:srgbClr val="A31515"/>
                </a:solidFill>
                <a:latin typeface="Consolas" charset="0"/>
              </a:rPr>
              <a:t>axios</a:t>
            </a:r>
            <a:r>
              <a:rPr lang="en-US" sz="1600" dirty="0">
                <a:solidFill>
                  <a:srgbClr val="A31515"/>
                </a:solidFill>
                <a:latin typeface="Consolas" charset="0"/>
              </a:rPr>
              <a:t>"</a:t>
            </a:r>
            <a:r>
              <a:rPr lang="en-US" sz="1600" dirty="0">
                <a:solidFill>
                  <a:srgbClr val="000000"/>
                </a:solidFill>
                <a:latin typeface="Consolas" charset="0"/>
              </a:rPr>
              <a:t>;</a:t>
            </a:r>
          </a:p>
          <a:p>
            <a:r>
              <a:rPr lang="en-US" sz="1600" dirty="0">
                <a:solidFill>
                  <a:srgbClr val="0000FF"/>
                </a:solidFill>
                <a:latin typeface="Consolas" charset="0"/>
              </a:rPr>
              <a:t>import</a:t>
            </a:r>
            <a:r>
              <a:rPr lang="en-US" sz="1600" dirty="0">
                <a:solidFill>
                  <a:srgbClr val="000000"/>
                </a:solidFill>
                <a:latin typeface="Consolas" charset="0"/>
              </a:rPr>
              <a:t> Product </a:t>
            </a:r>
            <a:r>
              <a:rPr lang="en-US" sz="1600" dirty="0">
                <a:solidFill>
                  <a:srgbClr val="0000FF"/>
                </a:solidFill>
                <a:latin typeface="Consolas" charset="0"/>
              </a:rPr>
              <a:t>from</a:t>
            </a:r>
            <a:r>
              <a:rPr lang="en-US" sz="1600" dirty="0">
                <a:solidFill>
                  <a:srgbClr val="000000"/>
                </a:solidFill>
                <a:latin typeface="Consolas" charset="0"/>
              </a:rPr>
              <a:t> </a:t>
            </a:r>
            <a:r>
              <a:rPr lang="en-US" sz="1600" dirty="0" smtClean="0">
                <a:solidFill>
                  <a:srgbClr val="A31515"/>
                </a:solidFill>
                <a:latin typeface="Consolas" charset="0"/>
              </a:rPr>
              <a:t>"./</a:t>
            </a:r>
            <a:r>
              <a:rPr lang="en-US" sz="1600" dirty="0">
                <a:solidFill>
                  <a:srgbClr val="A31515"/>
                </a:solidFill>
                <a:latin typeface="Consolas" charset="0"/>
              </a:rPr>
              <a:t>Models/</a:t>
            </a:r>
            <a:r>
              <a:rPr lang="en-US" sz="1600" dirty="0" err="1">
                <a:solidFill>
                  <a:srgbClr val="A31515"/>
                </a:solidFill>
                <a:latin typeface="Consolas" charset="0"/>
              </a:rPr>
              <a:t>IProduct</a:t>
            </a:r>
            <a:r>
              <a:rPr lang="en-US" sz="1600" dirty="0">
                <a:solidFill>
                  <a:srgbClr val="A31515"/>
                </a:solidFill>
                <a:latin typeface="Consolas" charset="0"/>
              </a:rPr>
              <a:t>"</a:t>
            </a:r>
            <a:r>
              <a:rPr lang="en-US" sz="1600" dirty="0">
                <a:solidFill>
                  <a:srgbClr val="000000"/>
                </a:solidFill>
                <a:latin typeface="Consolas" charset="0"/>
              </a:rPr>
              <a:t>;</a:t>
            </a:r>
          </a:p>
          <a:p>
            <a:r>
              <a:rPr lang="en-US" sz="1600" dirty="0">
                <a:solidFill>
                  <a:srgbClr val="000000"/>
                </a:solidFill>
                <a:latin typeface="Consolas" charset="0"/>
              </a:rPr>
              <a:t/>
            </a:r>
            <a:br>
              <a:rPr lang="en-US" sz="1600" dirty="0">
                <a:solidFill>
                  <a:srgbClr val="000000"/>
                </a:solidFill>
                <a:latin typeface="Consolas" charset="0"/>
              </a:rPr>
            </a:br>
            <a:endParaRPr lang="en-US" sz="1600" b="0" dirty="0">
              <a:solidFill>
                <a:srgbClr val="000000"/>
              </a:solidFill>
              <a:effectLst/>
              <a:latin typeface="Consolas" charset="0"/>
            </a:endParaRPr>
          </a:p>
        </p:txBody>
      </p:sp>
    </p:spTree>
    <p:extLst>
      <p:ext uri="{BB962C8B-B14F-4D97-AF65-F5344CB8AC3E}">
        <p14:creationId xmlns:p14="http://schemas.microsoft.com/office/powerpoint/2010/main" val="138230048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(4/4) </a:t>
            </a:r>
            <a:br>
              <a:rPr lang="en-US" dirty="0" smtClean="0"/>
            </a:br>
            <a:r>
              <a:rPr lang="en-US" sz="3000" dirty="0" err="1" smtClean="0"/>
              <a:t>Podrška</a:t>
            </a:r>
            <a:r>
              <a:rPr lang="en-US" sz="3000" dirty="0" smtClean="0"/>
              <a:t> </a:t>
            </a:r>
            <a:r>
              <a:rPr lang="en-US" sz="3000" dirty="0" err="1" smtClean="0"/>
              <a:t>za</a:t>
            </a:r>
            <a:r>
              <a:rPr lang="en-US" sz="3000" dirty="0" smtClean="0"/>
              <a:t> </a:t>
            </a:r>
            <a:r>
              <a:rPr lang="en-US" sz="3000" dirty="0" err="1" smtClean="0"/>
              <a:t>upravljanje</a:t>
            </a:r>
            <a:r>
              <a:rPr lang="en-US" sz="3000" dirty="0" smtClean="0"/>
              <a:t> </a:t>
            </a:r>
            <a:r>
              <a:rPr lang="en-US" sz="3000" dirty="0" err="1" smtClean="0"/>
              <a:t>paketima</a:t>
            </a:r>
            <a:r>
              <a:rPr lang="en-US" sz="3000" dirty="0" smtClean="0"/>
              <a:t> </a:t>
            </a:r>
            <a:r>
              <a:rPr lang="en-US" sz="3000" dirty="0" err="1" smtClean="0"/>
              <a:t>i</a:t>
            </a:r>
            <a:r>
              <a:rPr lang="en-US" sz="3000" dirty="0" smtClean="0"/>
              <a:t> </a:t>
            </a:r>
            <a:r>
              <a:rPr lang="en-US" sz="3000" dirty="0" err="1" smtClean="0"/>
              <a:t>projektom</a:t>
            </a:r>
            <a:endParaRPr lang="en-US" sz="3000" dirty="0"/>
          </a:p>
        </p:txBody>
      </p:sp>
      <p:sp>
        <p:nvSpPr>
          <p:cNvPr id="5" name="Text Placeholder 2"/>
          <p:cNvSpPr>
            <a:spLocks noGrp="1"/>
          </p:cNvSpPr>
          <p:nvPr>
            <p:ph type="body" sz="quarter" idx="13"/>
          </p:nvPr>
        </p:nvSpPr>
        <p:spPr>
          <a:xfrm>
            <a:off x="274638" y="2125663"/>
            <a:ext cx="9144000" cy="4082870"/>
          </a:xfrm>
        </p:spPr>
        <p:txBody>
          <a:bodyPr/>
          <a:lstStyle/>
          <a:p>
            <a:r>
              <a:rPr lang="en-US" dirty="0" err="1" smtClean="0"/>
              <a:t>npr</a:t>
            </a:r>
            <a:r>
              <a:rPr lang="en-US" dirty="0" smtClean="0"/>
              <a:t>.</a:t>
            </a:r>
          </a:p>
          <a:p>
            <a:pPr lvl="1"/>
            <a:r>
              <a:rPr lang="en-US" dirty="0" err="1" smtClean="0"/>
              <a:t>inicijaliziraj</a:t>
            </a:r>
            <a:r>
              <a:rPr lang="en-US" dirty="0" smtClean="0"/>
              <a:t> </a:t>
            </a:r>
            <a:r>
              <a:rPr lang="en-US" dirty="0" err="1" smtClean="0"/>
              <a:t>projekt</a:t>
            </a:r>
            <a:endParaRPr lang="en-US" dirty="0" smtClean="0"/>
          </a:p>
          <a:p>
            <a:pPr lvl="1"/>
            <a:r>
              <a:rPr lang="en-US" dirty="0" err="1" smtClean="0"/>
              <a:t>instaliraj</a:t>
            </a:r>
            <a:r>
              <a:rPr lang="en-US" dirty="0" smtClean="0"/>
              <a:t> JQuery</a:t>
            </a:r>
          </a:p>
          <a:p>
            <a:pPr lvl="1"/>
            <a:r>
              <a:rPr lang="en-US" dirty="0" err="1" smtClean="0"/>
              <a:t>pokreni</a:t>
            </a:r>
            <a:r>
              <a:rPr lang="en-US" dirty="0" smtClean="0"/>
              <a:t> </a:t>
            </a:r>
            <a:r>
              <a:rPr lang="en-US" dirty="0" err="1" smtClean="0"/>
              <a:t>testove</a:t>
            </a:r>
            <a:endParaRPr lang="en-US" dirty="0" smtClean="0"/>
          </a:p>
          <a:p>
            <a:pPr lvl="1"/>
            <a:r>
              <a:rPr lang="en-US" dirty="0" err="1" smtClean="0"/>
              <a:t>pokreni</a:t>
            </a:r>
            <a:r>
              <a:rPr lang="en-US" dirty="0" smtClean="0"/>
              <a:t> build</a:t>
            </a:r>
          </a:p>
          <a:p>
            <a:pPr lvl="1"/>
            <a:endParaRPr lang="en-US" dirty="0" smtClean="0"/>
          </a:p>
          <a:p>
            <a:endParaRPr lang="en-US" dirty="0"/>
          </a:p>
        </p:txBody>
      </p:sp>
    </p:spTree>
    <p:extLst>
      <p:ext uri="{BB962C8B-B14F-4D97-AF65-F5344CB8AC3E}">
        <p14:creationId xmlns:p14="http://schemas.microsoft.com/office/powerpoint/2010/main" val="26144589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err="1" smtClean="0"/>
              <a:t>Kako</a:t>
            </a:r>
            <a:r>
              <a:rPr lang="en-US" dirty="0" smtClean="0"/>
              <a:t> </a:t>
            </a:r>
            <a:r>
              <a:rPr lang="en-US" dirty="0" err="1" smtClean="0"/>
              <a:t>krenuti</a:t>
            </a:r>
            <a:r>
              <a:rPr lang="en-US" dirty="0" smtClean="0"/>
              <a:t>?</a:t>
            </a:r>
            <a:endParaRPr lang="en-US" dirty="0"/>
          </a:p>
        </p:txBody>
      </p:sp>
    </p:spTree>
    <p:extLst>
      <p:ext uri="{BB962C8B-B14F-4D97-AF65-F5344CB8AC3E}">
        <p14:creationId xmlns:p14="http://schemas.microsoft.com/office/powerpoint/2010/main" val="103724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7092882" y="934421"/>
            <a:ext cx="5029200" cy="5029200"/>
          </a:xfrm>
        </p:spPr>
        <p:txBody>
          <a:bodyPr/>
          <a:lstStyle/>
          <a:p>
            <a:r>
              <a:rPr lang="en-US" sz="3200" dirty="0" smtClean="0"/>
              <a:t>ASP.NET Core</a:t>
            </a:r>
          </a:p>
          <a:p>
            <a:pPr marL="342900" indent="-342900">
              <a:buFont typeface="Arial" charset="0"/>
              <a:buChar char="•"/>
            </a:pPr>
            <a:r>
              <a:rPr lang="en-US" dirty="0" err="1" smtClean="0"/>
              <a:t>Gotovi</a:t>
            </a:r>
            <a:r>
              <a:rPr lang="en-US" dirty="0" smtClean="0"/>
              <a:t> </a:t>
            </a:r>
            <a:r>
              <a:rPr lang="en-US" dirty="0" err="1" smtClean="0"/>
              <a:t>predlošci</a:t>
            </a:r>
            <a:r>
              <a:rPr lang="en-US" dirty="0" smtClean="0"/>
              <a:t> </a:t>
            </a:r>
            <a:r>
              <a:rPr lang="en-US" dirty="0" err="1" smtClean="0"/>
              <a:t>za</a:t>
            </a:r>
            <a:r>
              <a:rPr lang="en-US" dirty="0" smtClean="0"/>
              <a:t> </a:t>
            </a:r>
            <a:r>
              <a:rPr lang="en-US" dirty="0" err="1" smtClean="0"/>
              <a:t>moderne</a:t>
            </a:r>
            <a:r>
              <a:rPr lang="en-US" dirty="0" smtClean="0"/>
              <a:t> JavaScript </a:t>
            </a:r>
            <a:r>
              <a:rPr lang="en-US" dirty="0" err="1" smtClean="0"/>
              <a:t>klijente</a:t>
            </a:r>
            <a:endParaRPr lang="en-US" dirty="0" smtClean="0"/>
          </a:p>
          <a:p>
            <a:pPr marL="342900" indent="-342900">
              <a:buFont typeface="Arial" charset="0"/>
              <a:buChar char="•"/>
            </a:pPr>
            <a:r>
              <a:rPr lang="en-US" dirty="0" err="1" smtClean="0"/>
              <a:t>Nema</a:t>
            </a:r>
            <a:r>
              <a:rPr lang="en-US" dirty="0" smtClean="0"/>
              <a:t> </a:t>
            </a:r>
            <a:r>
              <a:rPr lang="en-US" dirty="0" err="1" smtClean="0"/>
              <a:t>razmišljanja</a:t>
            </a:r>
            <a:r>
              <a:rPr lang="en-US" dirty="0" smtClean="0"/>
              <a:t> o </a:t>
            </a:r>
            <a:r>
              <a:rPr lang="en-US" dirty="0" err="1" smtClean="0"/>
              <a:t>infrastrukturi</a:t>
            </a:r>
            <a:r>
              <a:rPr lang="en-US" dirty="0" smtClean="0"/>
              <a:t>, </a:t>
            </a:r>
            <a:r>
              <a:rPr lang="en-US" dirty="0" err="1" smtClean="0"/>
              <a:t>svi</a:t>
            </a:r>
            <a:r>
              <a:rPr lang="en-US" dirty="0" smtClean="0"/>
              <a:t> </a:t>
            </a:r>
            <a:r>
              <a:rPr lang="en-US" dirty="0" err="1" smtClean="0"/>
              <a:t>zahtjevi</a:t>
            </a:r>
            <a:r>
              <a:rPr lang="en-US" dirty="0" smtClean="0"/>
              <a:t> </a:t>
            </a:r>
            <a:r>
              <a:rPr lang="en-US" dirty="0" err="1" smtClean="0"/>
              <a:t>ispunjeni</a:t>
            </a:r>
            <a:endParaRPr lang="en-US" dirty="0" smtClean="0"/>
          </a:p>
          <a:p>
            <a:pPr marL="685800" lvl="1" indent="-342900">
              <a:buFont typeface="Arial" charset="0"/>
              <a:buChar char="•"/>
            </a:pPr>
            <a:r>
              <a:rPr lang="en-US" dirty="0" smtClean="0"/>
              <a:t>Classic Microsoft </a:t>
            </a:r>
            <a:r>
              <a:rPr lang="en-US" dirty="0" smtClean="0">
                <a:sym typeface="Wingdings"/>
              </a:rPr>
              <a:t></a:t>
            </a:r>
            <a:endParaRPr lang="en-US" dirty="0" smtClean="0"/>
          </a:p>
        </p:txBody>
      </p:sp>
      <p:pic>
        <p:nvPicPr>
          <p:cNvPr id="8" name="Picture 7"/>
          <p:cNvPicPr>
            <a:picLocks noChangeAspect="1"/>
          </p:cNvPicPr>
          <p:nvPr/>
        </p:nvPicPr>
        <p:blipFill>
          <a:blip r:embed="rId2"/>
          <a:stretch>
            <a:fillRect/>
          </a:stretch>
        </p:blipFill>
        <p:spPr>
          <a:xfrm>
            <a:off x="637012" y="1073569"/>
            <a:ext cx="4973290" cy="3250061"/>
          </a:xfrm>
          <a:prstGeom prst="rect">
            <a:avLst/>
          </a:prstGeom>
        </p:spPr>
      </p:pic>
      <p:pic>
        <p:nvPicPr>
          <p:cNvPr id="9" name="Picture 8"/>
          <p:cNvPicPr>
            <a:picLocks noChangeAspect="1"/>
          </p:cNvPicPr>
          <p:nvPr/>
        </p:nvPicPr>
        <p:blipFill>
          <a:blip r:embed="rId3"/>
          <a:stretch>
            <a:fillRect/>
          </a:stretch>
        </p:blipFill>
        <p:spPr>
          <a:xfrm>
            <a:off x="637012" y="4468537"/>
            <a:ext cx="1887527" cy="1371603"/>
          </a:xfrm>
          <a:prstGeom prst="rect">
            <a:avLst/>
          </a:prstGeom>
        </p:spPr>
      </p:pic>
    </p:spTree>
    <p:extLst>
      <p:ext uri="{BB962C8B-B14F-4D97-AF65-F5344CB8AC3E}">
        <p14:creationId xmlns:p14="http://schemas.microsoft.com/office/powerpoint/2010/main" val="106311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Hvala</a:t>
            </a:r>
            <a:r>
              <a:rPr lang="en-US" dirty="0" smtClean="0"/>
              <a:t> </a:t>
            </a:r>
            <a:r>
              <a:rPr lang="en-US" dirty="0" err="1" smtClean="0"/>
              <a:t>na</a:t>
            </a:r>
            <a:r>
              <a:rPr lang="en-US" dirty="0" smtClean="0"/>
              <a:t> </a:t>
            </a:r>
            <a:r>
              <a:rPr lang="en-US" dirty="0" err="1" smtClean="0"/>
              <a:t>pažnji</a:t>
            </a:r>
            <a:r>
              <a:rPr lang="en-US" dirty="0" smtClean="0"/>
              <a:t>!</a:t>
            </a:r>
            <a:endParaRPr lang="en-US" dirty="0"/>
          </a:p>
        </p:txBody>
      </p:sp>
      <p:sp>
        <p:nvSpPr>
          <p:cNvPr id="3" name="Subtitle 2"/>
          <p:cNvSpPr>
            <a:spLocks noGrp="1"/>
          </p:cNvSpPr>
          <p:nvPr>
            <p:ph type="subTitle" idx="1"/>
          </p:nvPr>
        </p:nvSpPr>
        <p:spPr/>
        <p:txBody>
          <a:bodyPr/>
          <a:lstStyle/>
          <a:p>
            <a:r>
              <a:rPr lang="en-US" dirty="0" smtClean="0"/>
              <a:t>Petar Kovačević</a:t>
            </a:r>
          </a:p>
          <a:p>
            <a:r>
              <a:rPr lang="en-US" dirty="0" err="1" smtClean="0"/>
              <a:t>petar.kovacevic@axilis.com</a:t>
            </a:r>
            <a:endParaRPr lang="en-US" dirty="0"/>
          </a:p>
        </p:txBody>
      </p:sp>
    </p:spTree>
    <p:extLst>
      <p:ext uri="{BB962C8B-B14F-4D97-AF65-F5344CB8AC3E}">
        <p14:creationId xmlns:p14="http://schemas.microsoft.com/office/powerpoint/2010/main" val="9439503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Klasični</a:t>
            </a:r>
            <a:r>
              <a:rPr lang="en-US" dirty="0" smtClean="0"/>
              <a:t> </a:t>
            </a:r>
            <a:r>
              <a:rPr lang="en-US" dirty="0"/>
              <a:t>ASP.NET </a:t>
            </a:r>
            <a:r>
              <a:rPr lang="en-US" dirty="0" err="1" smtClean="0"/>
              <a:t>projekti</a:t>
            </a:r>
            <a:endParaRPr lang="en-US" strike="sngStrike" dirty="0"/>
          </a:p>
        </p:txBody>
      </p:sp>
      <p:sp>
        <p:nvSpPr>
          <p:cNvPr id="3" name="Text Placeholder 2"/>
          <p:cNvSpPr>
            <a:spLocks noGrp="1"/>
          </p:cNvSpPr>
          <p:nvPr>
            <p:ph type="body" sz="quarter" idx="13"/>
          </p:nvPr>
        </p:nvSpPr>
        <p:spPr>
          <a:xfrm>
            <a:off x="274639" y="1290776"/>
            <a:ext cx="9144000" cy="4082870"/>
          </a:xfrm>
        </p:spPr>
        <p:txBody>
          <a:bodyPr/>
          <a:lstStyle/>
          <a:p>
            <a:r>
              <a:rPr lang="en-US" strike="sngStrike" dirty="0" smtClean="0">
                <a:solidFill>
                  <a:srgbClr val="002060"/>
                </a:solidFill>
              </a:rPr>
              <a:t>File -&gt; new project</a:t>
            </a:r>
          </a:p>
          <a:p>
            <a:r>
              <a:rPr lang="en-US" dirty="0" err="1" smtClean="0">
                <a:solidFill>
                  <a:srgbClr val="002060"/>
                </a:solidFill>
              </a:rPr>
              <a:t>Prvi</a:t>
            </a:r>
            <a:r>
              <a:rPr lang="en-US" dirty="0" smtClean="0">
                <a:solidFill>
                  <a:srgbClr val="002060"/>
                </a:solidFill>
              </a:rPr>
              <a:t> </a:t>
            </a:r>
            <a:r>
              <a:rPr lang="en-US" dirty="0" err="1" smtClean="0">
                <a:solidFill>
                  <a:srgbClr val="002060"/>
                </a:solidFill>
              </a:rPr>
              <a:t>korak</a:t>
            </a:r>
            <a:r>
              <a:rPr lang="en-US" dirty="0">
                <a:solidFill>
                  <a:srgbClr val="002060"/>
                </a:solidFill>
              </a:rPr>
              <a:t> </a:t>
            </a:r>
            <a:r>
              <a:rPr lang="mr-IN" dirty="0" smtClean="0">
                <a:solidFill>
                  <a:srgbClr val="002060"/>
                </a:solidFill>
              </a:rPr>
              <a:t>–</a:t>
            </a:r>
            <a:r>
              <a:rPr lang="en-US" dirty="0" smtClean="0">
                <a:solidFill>
                  <a:srgbClr val="002060"/>
                </a:solidFill>
              </a:rPr>
              <a:t> </a:t>
            </a:r>
            <a:r>
              <a:rPr lang="en-US" dirty="0" err="1" smtClean="0">
                <a:solidFill>
                  <a:srgbClr val="002060"/>
                </a:solidFill>
              </a:rPr>
              <a:t>pomiriti</a:t>
            </a:r>
            <a:r>
              <a:rPr lang="en-US" dirty="0" smtClean="0">
                <a:solidFill>
                  <a:srgbClr val="002060"/>
                </a:solidFill>
              </a:rPr>
              <a:t> se s </a:t>
            </a:r>
            <a:r>
              <a:rPr lang="en-US" dirty="0" err="1" smtClean="0">
                <a:solidFill>
                  <a:srgbClr val="002060"/>
                </a:solidFill>
              </a:rPr>
              <a:t>postojanjem</a:t>
            </a:r>
            <a:r>
              <a:rPr lang="en-US" dirty="0" smtClean="0">
                <a:solidFill>
                  <a:srgbClr val="002060"/>
                </a:solidFill>
              </a:rPr>
              <a:t> </a:t>
            </a:r>
            <a:r>
              <a:rPr lang="en-US" dirty="0" err="1" smtClean="0">
                <a:solidFill>
                  <a:srgbClr val="002060"/>
                </a:solidFill>
              </a:rPr>
              <a:t>druge</a:t>
            </a:r>
            <a:r>
              <a:rPr lang="en-US" dirty="0" smtClean="0">
                <a:solidFill>
                  <a:srgbClr val="002060"/>
                </a:solidFill>
              </a:rPr>
              <a:t> </a:t>
            </a:r>
            <a:r>
              <a:rPr lang="en-US" dirty="0" err="1" smtClean="0">
                <a:solidFill>
                  <a:srgbClr val="002060"/>
                </a:solidFill>
              </a:rPr>
              <a:t>okoline</a:t>
            </a:r>
            <a:endParaRPr lang="en-US" dirty="0" smtClean="0">
              <a:solidFill>
                <a:srgbClr val="002060"/>
              </a:solidFill>
            </a:endParaRPr>
          </a:p>
          <a:p>
            <a:pPr lvl="1"/>
            <a:r>
              <a:rPr lang="en-US" dirty="0" err="1" smtClean="0">
                <a:solidFill>
                  <a:srgbClr val="002060"/>
                </a:solidFill>
              </a:rPr>
              <a:t>Dva</a:t>
            </a:r>
            <a:r>
              <a:rPr lang="en-US" dirty="0" smtClean="0">
                <a:solidFill>
                  <a:srgbClr val="002060"/>
                </a:solidFill>
              </a:rPr>
              <a:t> </a:t>
            </a:r>
            <a:r>
              <a:rPr lang="en-US" dirty="0" err="1" smtClean="0">
                <a:solidFill>
                  <a:srgbClr val="002060"/>
                </a:solidFill>
              </a:rPr>
              <a:t>projekta</a:t>
            </a:r>
            <a:r>
              <a:rPr lang="en-US" dirty="0" smtClean="0">
                <a:solidFill>
                  <a:srgbClr val="002060"/>
                </a:solidFill>
              </a:rPr>
              <a:t>, </a:t>
            </a:r>
            <a:r>
              <a:rPr lang="en-US" dirty="0" err="1" smtClean="0">
                <a:solidFill>
                  <a:srgbClr val="002060"/>
                </a:solidFill>
              </a:rPr>
              <a:t>dva</a:t>
            </a:r>
            <a:r>
              <a:rPr lang="en-US" dirty="0" smtClean="0">
                <a:solidFill>
                  <a:srgbClr val="002060"/>
                </a:solidFill>
              </a:rPr>
              <a:t> build </a:t>
            </a:r>
            <a:r>
              <a:rPr lang="en-US" dirty="0" err="1" smtClean="0">
                <a:solidFill>
                  <a:srgbClr val="002060"/>
                </a:solidFill>
              </a:rPr>
              <a:t>procesa</a:t>
            </a:r>
            <a:r>
              <a:rPr lang="en-US" dirty="0" smtClean="0">
                <a:solidFill>
                  <a:srgbClr val="002060"/>
                </a:solidFill>
              </a:rPr>
              <a:t>, </a:t>
            </a:r>
            <a:r>
              <a:rPr lang="en-US" dirty="0" err="1" smtClean="0">
                <a:solidFill>
                  <a:srgbClr val="002060"/>
                </a:solidFill>
              </a:rPr>
              <a:t>dvije</a:t>
            </a:r>
            <a:r>
              <a:rPr lang="en-US" dirty="0" smtClean="0">
                <a:solidFill>
                  <a:srgbClr val="002060"/>
                </a:solidFill>
              </a:rPr>
              <a:t> </a:t>
            </a:r>
            <a:r>
              <a:rPr lang="en-US" dirty="0" err="1" smtClean="0">
                <a:solidFill>
                  <a:srgbClr val="002060"/>
                </a:solidFill>
              </a:rPr>
              <a:t>konfiguracije</a:t>
            </a:r>
            <a:r>
              <a:rPr lang="en-US" dirty="0" smtClean="0">
                <a:solidFill>
                  <a:srgbClr val="002060"/>
                </a:solidFill>
              </a:rPr>
              <a:t>...</a:t>
            </a:r>
            <a:endParaRPr lang="en-US" dirty="0">
              <a:solidFill>
                <a:srgbClr val="002060"/>
              </a:solidFill>
            </a:endParaRPr>
          </a:p>
        </p:txBody>
      </p:sp>
      <p:grpSp>
        <p:nvGrpSpPr>
          <p:cNvPr id="4" name="Group 3"/>
          <p:cNvGrpSpPr/>
          <p:nvPr/>
        </p:nvGrpSpPr>
        <p:grpSpPr>
          <a:xfrm>
            <a:off x="910744" y="3092246"/>
            <a:ext cx="6523726" cy="1625725"/>
            <a:chOff x="9103627" y="896323"/>
            <a:chExt cx="1938002" cy="3687722"/>
          </a:xfrm>
        </p:grpSpPr>
        <p:sp>
          <p:nvSpPr>
            <p:cNvPr id="5" name="Rectangle 4"/>
            <p:cNvSpPr>
              <a:spLocks/>
            </p:cNvSpPr>
            <p:nvPr/>
          </p:nvSpPr>
          <p:spPr bwMode="auto">
            <a:xfrm>
              <a:off x="9103627" y="896323"/>
              <a:ext cx="1938002" cy="368772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9103627" y="1871566"/>
              <a:ext cx="1938002" cy="1407494"/>
            </a:xfrm>
            <a:prstGeom prst="rect">
              <a:avLst/>
            </a:prstGeom>
            <a:noFill/>
          </p:spPr>
          <p:txBody>
            <a:bodyPr wrap="square" lIns="0" tIns="0" rIns="0" bIns="0" rtlCol="0">
              <a:spAutoFit/>
            </a:bodyPr>
            <a:lstStyle/>
            <a:p>
              <a:pPr algn="ctr">
                <a:lnSpc>
                  <a:spcPct val="120000"/>
                </a:lnSpc>
              </a:pPr>
              <a:r>
                <a:rPr lang="en-GB" sz="3600" dirty="0" smtClean="0">
                  <a:solidFill>
                    <a:srgbClr val="FFFFFF"/>
                  </a:solidFill>
                  <a:latin typeface="+mj-lt"/>
                </a:rPr>
                <a:t>ASP.NET C# (Server)</a:t>
              </a:r>
              <a:endParaRPr lang="en-GB" sz="3600" dirty="0">
                <a:solidFill>
                  <a:srgbClr val="FFFFFF"/>
                </a:solidFill>
                <a:latin typeface="+mj-lt"/>
              </a:endParaRPr>
            </a:p>
          </p:txBody>
        </p:sp>
      </p:grpSp>
      <p:grpSp>
        <p:nvGrpSpPr>
          <p:cNvPr id="8" name="Group 7"/>
          <p:cNvGrpSpPr/>
          <p:nvPr/>
        </p:nvGrpSpPr>
        <p:grpSpPr>
          <a:xfrm>
            <a:off x="910744" y="4830417"/>
            <a:ext cx="6523726" cy="1619296"/>
            <a:chOff x="9103627" y="896323"/>
            <a:chExt cx="1938002" cy="3687722"/>
          </a:xfrm>
        </p:grpSpPr>
        <p:sp>
          <p:nvSpPr>
            <p:cNvPr id="9" name="Rectangle 8"/>
            <p:cNvSpPr>
              <a:spLocks/>
            </p:cNvSpPr>
            <p:nvPr/>
          </p:nvSpPr>
          <p:spPr bwMode="auto">
            <a:xfrm>
              <a:off x="9103627" y="896323"/>
              <a:ext cx="1938002" cy="3687722"/>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9103627" y="1872548"/>
              <a:ext cx="1938002" cy="1413082"/>
            </a:xfrm>
            <a:prstGeom prst="rect">
              <a:avLst/>
            </a:prstGeom>
            <a:noFill/>
          </p:spPr>
          <p:txBody>
            <a:bodyPr wrap="square" lIns="0" tIns="0" rIns="0" bIns="0" rtlCol="0">
              <a:spAutoFit/>
            </a:bodyPr>
            <a:lstStyle/>
            <a:p>
              <a:pPr algn="ctr">
                <a:lnSpc>
                  <a:spcPct val="120000"/>
                </a:lnSpc>
              </a:pPr>
              <a:r>
                <a:rPr lang="en-GB" sz="3600" dirty="0" smtClean="0">
                  <a:solidFill>
                    <a:srgbClr val="FFFFFF"/>
                  </a:solidFill>
                  <a:latin typeface="+mj-lt"/>
                </a:rPr>
                <a:t>JavaScript (Client)</a:t>
              </a:r>
              <a:endParaRPr lang="en-GB" sz="3600" dirty="0">
                <a:solidFill>
                  <a:srgbClr val="FFFFFF"/>
                </a:solidFill>
                <a:latin typeface="+mj-lt"/>
              </a:endParaRPr>
            </a:p>
          </p:txBody>
        </p:sp>
      </p:grpSp>
    </p:spTree>
    <p:extLst>
      <p:ext uri="{BB962C8B-B14F-4D97-AF65-F5344CB8AC3E}">
        <p14:creationId xmlns:p14="http://schemas.microsoft.com/office/powerpoint/2010/main" val="57162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JavaScript </a:t>
            </a:r>
            <a:r>
              <a:rPr lang="en-US" dirty="0" err="1" smtClean="0"/>
              <a:t>recepti</a:t>
            </a:r>
            <a:r>
              <a:rPr lang="en-US" dirty="0" smtClean="0"/>
              <a:t> </a:t>
            </a:r>
            <a:r>
              <a:rPr lang="en-US" dirty="0" err="1" smtClean="0"/>
              <a:t>za</a:t>
            </a:r>
            <a:r>
              <a:rPr lang="en-US" dirty="0" smtClean="0"/>
              <a:t> .NET </a:t>
            </a:r>
            <a:r>
              <a:rPr lang="en-US" dirty="0" err="1" smtClean="0"/>
              <a:t>Developere</a:t>
            </a:r>
            <a:endParaRPr lang="en-US" dirty="0"/>
          </a:p>
        </p:txBody>
      </p:sp>
      <p:sp>
        <p:nvSpPr>
          <p:cNvPr id="3" name="Subtitle 2"/>
          <p:cNvSpPr>
            <a:spLocks noGrp="1"/>
          </p:cNvSpPr>
          <p:nvPr>
            <p:ph type="subTitle" idx="1"/>
          </p:nvPr>
        </p:nvSpPr>
        <p:spPr/>
        <p:txBody>
          <a:bodyPr/>
          <a:lstStyle/>
          <a:p>
            <a:r>
              <a:rPr lang="en-US" dirty="0" smtClean="0"/>
              <a:t>Petar Kovačević</a:t>
            </a:r>
          </a:p>
          <a:p>
            <a:r>
              <a:rPr lang="en-US" dirty="0" err="1" smtClean="0"/>
              <a:t>petar.kovacevic@axilis.com</a:t>
            </a:r>
            <a:endParaRPr lang="en-US" dirty="0"/>
          </a:p>
        </p:txBody>
      </p:sp>
      <p:pic>
        <p:nvPicPr>
          <p:cNvPr id="5" name="Picture 2" descr="Image result for microsoft mv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4887" y="5348808"/>
            <a:ext cx="2881275" cy="116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4994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a:t>
            </a:r>
            <a:r>
              <a:rPr lang="en-US" dirty="0" err="1" smtClean="0"/>
              <a:t>projekt</a:t>
            </a:r>
            <a:endParaRPr lang="en-US" dirty="0"/>
          </a:p>
        </p:txBody>
      </p:sp>
    </p:spTree>
    <p:extLst>
      <p:ext uri="{BB962C8B-B14F-4D97-AF65-F5344CB8AC3E}">
        <p14:creationId xmlns:p14="http://schemas.microsoft.com/office/powerpoint/2010/main" val="183380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p:txBody>
          <a:bodyPr/>
          <a:lstStyle/>
          <a:p>
            <a:r>
              <a:rPr lang="en-US" dirty="0" smtClean="0"/>
              <a:t>Package Manager... </a:t>
            </a:r>
            <a:r>
              <a:rPr lang="en-US" dirty="0" err="1" smtClean="0"/>
              <a:t>i</a:t>
            </a:r>
            <a:r>
              <a:rPr lang="en-US" dirty="0" smtClean="0"/>
              <a:t> </a:t>
            </a:r>
            <a:r>
              <a:rPr lang="en-US" dirty="0" err="1" smtClean="0"/>
              <a:t>malo</a:t>
            </a:r>
            <a:r>
              <a:rPr lang="en-US" dirty="0" smtClean="0"/>
              <a:t> </a:t>
            </a:r>
            <a:r>
              <a:rPr lang="en-US" dirty="0" err="1" smtClean="0"/>
              <a:t>više</a:t>
            </a:r>
            <a:endParaRPr lang="en-US" dirty="0" smtClean="0"/>
          </a:p>
          <a:p>
            <a:pPr lvl="1"/>
            <a:r>
              <a:rPr lang="en-US" dirty="0" err="1" smtClean="0"/>
              <a:t>Dohvat</a:t>
            </a:r>
            <a:r>
              <a:rPr lang="en-US" dirty="0" smtClean="0"/>
              <a:t> JavaScript </a:t>
            </a:r>
            <a:r>
              <a:rPr lang="en-US" dirty="0" err="1" smtClean="0"/>
              <a:t>biblioteka</a:t>
            </a:r>
            <a:endParaRPr lang="en-US" dirty="0" smtClean="0"/>
          </a:p>
          <a:p>
            <a:pPr lvl="1"/>
            <a:r>
              <a:rPr lang="en-US" dirty="0" err="1"/>
              <a:t>Temeljna</a:t>
            </a:r>
            <a:r>
              <a:rPr lang="en-US" dirty="0"/>
              <a:t> </a:t>
            </a:r>
            <a:r>
              <a:rPr lang="en-US" dirty="0" err="1"/>
              <a:t>stvar</a:t>
            </a:r>
            <a:r>
              <a:rPr lang="en-US" dirty="0"/>
              <a:t> </a:t>
            </a:r>
            <a:r>
              <a:rPr lang="en-US" dirty="0" err="1"/>
              <a:t>za</a:t>
            </a:r>
            <a:r>
              <a:rPr lang="en-US" dirty="0"/>
              <a:t> </a:t>
            </a:r>
            <a:r>
              <a:rPr lang="en-US" dirty="0" err="1"/>
              <a:t>upravljanje</a:t>
            </a:r>
            <a:r>
              <a:rPr lang="en-US" dirty="0"/>
              <a:t> JavaScript </a:t>
            </a:r>
            <a:r>
              <a:rPr lang="en-US" dirty="0" err="1" smtClean="0"/>
              <a:t>projektima</a:t>
            </a:r>
            <a:endParaRPr lang="en-US" dirty="0" smtClean="0"/>
          </a:p>
          <a:p>
            <a:endParaRPr lang="en-US" dirty="0" smtClean="0"/>
          </a:p>
          <a:p>
            <a:r>
              <a:rPr lang="en-US" dirty="0" smtClean="0">
                <a:hlinkClick r:id="rId2"/>
              </a:rPr>
              <a:t>https</a:t>
            </a:r>
            <a:r>
              <a:rPr lang="en-US" dirty="0">
                <a:hlinkClick r:id="rId2"/>
              </a:rPr>
              <a:t>://nodejs.org/en</a:t>
            </a:r>
            <a:r>
              <a:rPr lang="en-US" dirty="0" smtClean="0">
                <a:hlinkClick r:id="rId2"/>
              </a:rPr>
              <a:t>/</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2100723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a:xfrm>
            <a:off x="8987148" y="5446643"/>
            <a:ext cx="3825531" cy="693696"/>
          </a:xfrm>
        </p:spPr>
        <p:txBody>
          <a:bodyPr/>
          <a:lstStyle/>
          <a:p>
            <a:pPr marL="0" indent="0">
              <a:buNone/>
            </a:pPr>
            <a:r>
              <a:rPr lang="en-US" dirty="0" err="1" smtClean="0">
                <a:solidFill>
                  <a:schemeClr val="tx1"/>
                </a:solidFill>
              </a:rPr>
              <a:t>package.json</a:t>
            </a:r>
            <a:endParaRPr lang="en-US" dirty="0">
              <a:solidFill>
                <a:schemeClr val="tx1"/>
              </a:solidFill>
            </a:endParaRPr>
          </a:p>
          <a:p>
            <a:endParaRPr lang="en-US" dirty="0" smtClean="0">
              <a:solidFill>
                <a:srgbClr val="002060"/>
              </a:solidFill>
            </a:endParaRPr>
          </a:p>
          <a:p>
            <a:endParaRPr lang="en-US" dirty="0" smtClean="0">
              <a:solidFill>
                <a:srgbClr val="002060"/>
              </a:solidFill>
            </a:endParaRPr>
          </a:p>
          <a:p>
            <a:endParaRPr lang="en-US" dirty="0">
              <a:solidFill>
                <a:srgbClr val="002060"/>
              </a:solidFill>
            </a:endParaRPr>
          </a:p>
        </p:txBody>
      </p:sp>
      <p:sp>
        <p:nvSpPr>
          <p:cNvPr id="4" name="Rectangle 3"/>
          <p:cNvSpPr/>
          <p:nvPr/>
        </p:nvSpPr>
        <p:spPr>
          <a:xfrm>
            <a:off x="6012139" y="1949426"/>
            <a:ext cx="6216650" cy="3970318"/>
          </a:xfrm>
          <a:prstGeom prst="rect">
            <a:avLst/>
          </a:prstGeom>
        </p:spPr>
        <p:txBody>
          <a:bodyPr>
            <a:spAutoFit/>
          </a:bodyPr>
          <a:lstStyle/>
          <a:p>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name"</a:t>
            </a:r>
            <a:r>
              <a:rPr lang="en-US" dirty="0">
                <a:solidFill>
                  <a:srgbClr val="000000"/>
                </a:solidFill>
                <a:latin typeface="Menlo" charset="0"/>
              </a:rPr>
              <a:t>: </a:t>
            </a:r>
            <a:r>
              <a:rPr lang="en-US" dirty="0">
                <a:solidFill>
                  <a:srgbClr val="A31515"/>
                </a:solidFill>
                <a:latin typeface="Menlo" charset="0"/>
              </a:rPr>
              <a:t>"foo</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version"</a:t>
            </a:r>
            <a:r>
              <a:rPr lang="en-US" dirty="0">
                <a:solidFill>
                  <a:srgbClr val="000000"/>
                </a:solidFill>
                <a:latin typeface="Menlo" charset="0"/>
              </a:rPr>
              <a:t>: </a:t>
            </a:r>
            <a:r>
              <a:rPr lang="en-US" dirty="0">
                <a:solidFill>
                  <a:srgbClr val="A31515"/>
                </a:solidFill>
                <a:latin typeface="Menlo" charset="0"/>
              </a:rPr>
              <a:t>"1.0.0</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scripts"</a:t>
            </a:r>
            <a:r>
              <a:rPr lang="en-US" dirty="0">
                <a:solidFill>
                  <a:srgbClr val="000000"/>
                </a:solidFill>
                <a:latin typeface="Menlo" charset="0"/>
              </a:rPr>
              <a:t>: {</a:t>
            </a:r>
          </a:p>
          <a:p>
            <a:r>
              <a:rPr lang="en-US" dirty="0">
                <a:solidFill>
                  <a:srgbClr val="000000"/>
                </a:solidFill>
                <a:latin typeface="Menlo" charset="0"/>
              </a:rPr>
              <a:t>    </a:t>
            </a:r>
            <a:r>
              <a:rPr lang="en-US" dirty="0">
                <a:solidFill>
                  <a:srgbClr val="0451A5"/>
                </a:solidFill>
                <a:latin typeface="Menlo" charset="0"/>
              </a:rPr>
              <a:t>"start"</a:t>
            </a:r>
            <a:r>
              <a:rPr lang="en-US" dirty="0">
                <a:solidFill>
                  <a:srgbClr val="000000"/>
                </a:solidFill>
                <a:latin typeface="Menlo" charset="0"/>
              </a:rPr>
              <a:t>: </a:t>
            </a:r>
            <a:r>
              <a:rPr lang="en-US" dirty="0">
                <a:solidFill>
                  <a:srgbClr val="A31515"/>
                </a:solidFill>
                <a:latin typeface="Menlo" charset="0"/>
              </a:rPr>
              <a:t>"",</a:t>
            </a:r>
          </a:p>
          <a:p>
            <a:r>
              <a:rPr lang="en-US" dirty="0">
                <a:solidFill>
                  <a:srgbClr val="0451A5"/>
                </a:solidFill>
                <a:latin typeface="Menlo" charset="0"/>
              </a:rPr>
              <a:t>    "test"</a:t>
            </a:r>
            <a:r>
              <a:rPr lang="en-US" dirty="0">
                <a:solidFill>
                  <a:srgbClr val="000000"/>
                </a:solidFill>
                <a:latin typeface="Menlo" charset="0"/>
              </a:rPr>
              <a:t>: </a:t>
            </a:r>
            <a:r>
              <a:rPr lang="en-US" dirty="0">
                <a:solidFill>
                  <a:srgbClr val="A31515"/>
                </a:solidFill>
                <a:latin typeface="Menlo" charset="0"/>
              </a:rPr>
              <a:t>""</a:t>
            </a:r>
            <a:endParaRPr lang="en-US" dirty="0">
              <a:solidFill>
                <a:srgbClr val="000000"/>
              </a:solidFill>
              <a:latin typeface="Menlo" charset="0"/>
            </a:endParaRPr>
          </a:p>
          <a:p>
            <a:r>
              <a:rPr lang="en-US" dirty="0">
                <a:solidFill>
                  <a:srgbClr val="000000"/>
                </a:solidFill>
                <a:latin typeface="Menlo" charset="0"/>
              </a:rPr>
              <a:t>  },</a:t>
            </a:r>
            <a:r>
              <a:rPr lang="en-US" dirty="0" smtClean="0">
                <a:solidFill>
                  <a:srgbClr val="000000"/>
                </a:solidFill>
                <a:latin typeface="Menlo" charset="0"/>
              </a:rPr>
              <a:t>  </a:t>
            </a:r>
          </a:p>
          <a:p>
            <a:endParaRPr lang="en-US" dirty="0">
              <a:solidFill>
                <a:srgbClr val="000000"/>
              </a:solidFill>
              <a:latin typeface="Menlo" charset="0"/>
            </a:endParaRPr>
          </a:p>
          <a:p>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author"</a:t>
            </a:r>
            <a:r>
              <a:rPr lang="en-US" dirty="0">
                <a:solidFill>
                  <a:srgbClr val="000000"/>
                </a:solidFill>
                <a:latin typeface="Menlo" charset="0"/>
              </a:rPr>
              <a:t>: </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license"</a:t>
            </a:r>
            <a:r>
              <a:rPr lang="en-US" dirty="0">
                <a:solidFill>
                  <a:srgbClr val="000000"/>
                </a:solidFill>
                <a:latin typeface="Menlo" charset="0"/>
              </a:rPr>
              <a:t>: </a:t>
            </a:r>
            <a:r>
              <a:rPr lang="en-US" dirty="0">
                <a:solidFill>
                  <a:srgbClr val="A31515"/>
                </a:solidFill>
                <a:latin typeface="Menlo" charset="0"/>
              </a:rPr>
              <a:t>"ISC</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description"</a:t>
            </a:r>
            <a:r>
              <a:rPr lang="en-US" dirty="0">
                <a:solidFill>
                  <a:srgbClr val="000000"/>
                </a:solidFill>
                <a:latin typeface="Menlo" charset="0"/>
              </a:rPr>
              <a:t>: </a:t>
            </a:r>
            <a:r>
              <a:rPr lang="en-US" dirty="0" smtClean="0">
                <a:solidFill>
                  <a:srgbClr val="A31515"/>
                </a:solidFill>
                <a:latin typeface="Menlo" charset="0"/>
              </a:rPr>
              <a:t>""</a:t>
            </a:r>
            <a:endParaRPr lang="en-US" dirty="0" smtClean="0">
              <a:solidFill>
                <a:srgbClr val="000000"/>
              </a:solidFill>
              <a:latin typeface="Menlo" charset="0"/>
            </a:endParaRPr>
          </a:p>
          <a:p>
            <a:r>
              <a:rPr lang="en-US" dirty="0" smtClean="0">
                <a:solidFill>
                  <a:srgbClr val="000000"/>
                </a:solidFill>
                <a:latin typeface="Menlo" charset="0"/>
              </a:rPr>
              <a: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6" name="Text Placeholder 2"/>
          <p:cNvSpPr txBox="1">
            <a:spLocks/>
          </p:cNvSpPr>
          <p:nvPr/>
        </p:nvSpPr>
        <p:spPr>
          <a:xfrm>
            <a:off x="427038" y="2278063"/>
            <a:ext cx="9144000" cy="4082870"/>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npm</a:t>
            </a:r>
            <a:r>
              <a:rPr lang="en-US" dirty="0" smtClean="0"/>
              <a:t> </a:t>
            </a:r>
            <a:r>
              <a:rPr lang="en-US" dirty="0" err="1" smtClean="0"/>
              <a:t>init</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08220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4" name="Rectangle 3"/>
          <p:cNvSpPr/>
          <p:nvPr/>
        </p:nvSpPr>
        <p:spPr>
          <a:xfrm>
            <a:off x="6012139" y="1949426"/>
            <a:ext cx="6216650" cy="3970318"/>
          </a:xfrm>
          <a:prstGeom prst="rect">
            <a:avLst/>
          </a:prstGeom>
        </p:spPr>
        <p:txBody>
          <a:bodyPr>
            <a:spAutoFit/>
          </a:bodyPr>
          <a:lstStyle/>
          <a:p>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name"</a:t>
            </a:r>
            <a:r>
              <a:rPr lang="en-US" dirty="0">
                <a:solidFill>
                  <a:srgbClr val="000000"/>
                </a:solidFill>
                <a:latin typeface="Menlo" charset="0"/>
              </a:rPr>
              <a:t>: </a:t>
            </a:r>
            <a:r>
              <a:rPr lang="en-US" dirty="0">
                <a:solidFill>
                  <a:srgbClr val="A31515"/>
                </a:solidFill>
                <a:latin typeface="Menlo" charset="0"/>
              </a:rPr>
              <a:t>"foo</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version"</a:t>
            </a:r>
            <a:r>
              <a:rPr lang="en-US" dirty="0">
                <a:solidFill>
                  <a:srgbClr val="000000"/>
                </a:solidFill>
                <a:latin typeface="Menlo" charset="0"/>
              </a:rPr>
              <a:t>: </a:t>
            </a:r>
            <a:r>
              <a:rPr lang="en-US" dirty="0">
                <a:solidFill>
                  <a:srgbClr val="A31515"/>
                </a:solidFill>
                <a:latin typeface="Menlo" charset="0"/>
              </a:rPr>
              <a:t>"1.0.0</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scripts"</a:t>
            </a:r>
            <a:r>
              <a:rPr lang="en-US" dirty="0">
                <a:solidFill>
                  <a:srgbClr val="000000"/>
                </a:solidFill>
                <a:latin typeface="Menlo" charset="0"/>
              </a:rPr>
              <a:t>: {</a:t>
            </a:r>
          </a:p>
          <a:p>
            <a:r>
              <a:rPr lang="en-US" dirty="0">
                <a:solidFill>
                  <a:srgbClr val="000000"/>
                </a:solidFill>
                <a:latin typeface="Menlo" charset="0"/>
              </a:rPr>
              <a:t>    </a:t>
            </a:r>
            <a:r>
              <a:rPr lang="en-US" dirty="0">
                <a:solidFill>
                  <a:srgbClr val="0451A5"/>
                </a:solidFill>
                <a:latin typeface="Menlo" charset="0"/>
              </a:rPr>
              <a:t>"start"</a:t>
            </a:r>
            <a:r>
              <a:rPr lang="en-US" dirty="0">
                <a:solidFill>
                  <a:srgbClr val="000000"/>
                </a:solidFill>
                <a:latin typeface="Menlo" charset="0"/>
              </a:rPr>
              <a:t>: </a:t>
            </a:r>
            <a:r>
              <a:rPr lang="en-US" dirty="0">
                <a:solidFill>
                  <a:srgbClr val="A31515"/>
                </a:solidFill>
                <a:latin typeface="Menlo" charset="0"/>
              </a:rPr>
              <a:t>"",</a:t>
            </a:r>
          </a:p>
          <a:p>
            <a:r>
              <a:rPr lang="en-US" dirty="0">
                <a:solidFill>
                  <a:srgbClr val="0451A5"/>
                </a:solidFill>
                <a:latin typeface="Menlo" charset="0"/>
              </a:rPr>
              <a:t>    "test"</a:t>
            </a:r>
            <a:r>
              <a:rPr lang="en-US" dirty="0">
                <a:solidFill>
                  <a:srgbClr val="000000"/>
                </a:solidFill>
                <a:latin typeface="Menlo" charset="0"/>
              </a:rPr>
              <a:t>: </a:t>
            </a:r>
            <a:r>
              <a:rPr lang="en-US" dirty="0">
                <a:solidFill>
                  <a:srgbClr val="A31515"/>
                </a:solidFill>
                <a:latin typeface="Menlo" charset="0"/>
              </a:rPr>
              <a:t>""</a:t>
            </a:r>
            <a:endParaRPr lang="en-US" dirty="0">
              <a:solidFill>
                <a:srgbClr val="000000"/>
              </a:solidFill>
              <a:latin typeface="Menlo" charset="0"/>
            </a:endParaRPr>
          </a:p>
          <a:p>
            <a:r>
              <a:rPr lang="en-US" dirty="0">
                <a:solidFill>
                  <a:srgbClr val="000000"/>
                </a:solidFill>
                <a:latin typeface="Menlo" charset="0"/>
              </a:rPr>
              <a:t>  },</a:t>
            </a:r>
            <a:r>
              <a:rPr lang="en-US" dirty="0" smtClean="0">
                <a:solidFill>
                  <a:srgbClr val="000000"/>
                </a:solidFill>
                <a:latin typeface="Menlo" charset="0"/>
              </a:rPr>
              <a:t>  </a:t>
            </a:r>
          </a:p>
          <a:p>
            <a:endParaRPr lang="en-US" dirty="0">
              <a:solidFill>
                <a:srgbClr val="000000"/>
              </a:solidFill>
              <a:latin typeface="Menlo" charset="0"/>
            </a:endParaRPr>
          </a:p>
          <a:p>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author"</a:t>
            </a:r>
            <a:r>
              <a:rPr lang="en-US" dirty="0">
                <a:solidFill>
                  <a:srgbClr val="000000"/>
                </a:solidFill>
                <a:latin typeface="Menlo" charset="0"/>
              </a:rPr>
              <a:t>: </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license"</a:t>
            </a:r>
            <a:r>
              <a:rPr lang="en-US" dirty="0">
                <a:solidFill>
                  <a:srgbClr val="000000"/>
                </a:solidFill>
                <a:latin typeface="Menlo" charset="0"/>
              </a:rPr>
              <a:t>: </a:t>
            </a:r>
            <a:r>
              <a:rPr lang="en-US" dirty="0">
                <a:solidFill>
                  <a:srgbClr val="A31515"/>
                </a:solidFill>
                <a:latin typeface="Menlo" charset="0"/>
              </a:rPr>
              <a:t>"ISC</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description"</a:t>
            </a:r>
            <a:r>
              <a:rPr lang="en-US" dirty="0">
                <a:solidFill>
                  <a:srgbClr val="000000"/>
                </a:solidFill>
                <a:latin typeface="Menlo" charset="0"/>
              </a:rPr>
              <a:t>: </a:t>
            </a:r>
            <a:r>
              <a:rPr lang="en-US" dirty="0" smtClean="0">
                <a:solidFill>
                  <a:srgbClr val="A31515"/>
                </a:solidFill>
                <a:latin typeface="Menlo" charset="0"/>
              </a:rPr>
              <a:t>""</a:t>
            </a:r>
            <a:endParaRPr lang="en-US" dirty="0" smtClean="0">
              <a:solidFill>
                <a:srgbClr val="000000"/>
              </a:solidFill>
              <a:latin typeface="Menlo" charset="0"/>
            </a:endParaRPr>
          </a:p>
          <a:p>
            <a:r>
              <a:rPr lang="en-US" dirty="0" smtClean="0">
                <a:solidFill>
                  <a:srgbClr val="000000"/>
                </a:solidFill>
                <a:latin typeface="Menlo" charset="0"/>
              </a:rPr>
              <a: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6" name="Text Placeholder 2"/>
          <p:cNvSpPr txBox="1">
            <a:spLocks/>
          </p:cNvSpPr>
          <p:nvPr/>
        </p:nvSpPr>
        <p:spPr>
          <a:xfrm>
            <a:off x="427038" y="2278063"/>
            <a:ext cx="9144000" cy="4082870"/>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npm</a:t>
            </a:r>
            <a:r>
              <a:rPr lang="en-US" dirty="0"/>
              <a:t> install </a:t>
            </a:r>
            <a:r>
              <a:rPr lang="en-US" dirty="0" err="1" smtClean="0"/>
              <a:t>jquery</a:t>
            </a:r>
            <a:endParaRPr lang="en-US" dirty="0" smtClean="0"/>
          </a:p>
          <a:p>
            <a:endParaRPr lang="en-US" dirty="0" smtClean="0"/>
          </a:p>
          <a:p>
            <a:endParaRPr lang="en-US" dirty="0"/>
          </a:p>
        </p:txBody>
      </p:sp>
      <p:sp>
        <p:nvSpPr>
          <p:cNvPr id="7" name="Text Placeholder 2"/>
          <p:cNvSpPr txBox="1">
            <a:spLocks/>
          </p:cNvSpPr>
          <p:nvPr/>
        </p:nvSpPr>
        <p:spPr>
          <a:xfrm>
            <a:off x="8987148" y="5446643"/>
            <a:ext cx="3825531" cy="693696"/>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mtClean="0">
                <a:solidFill>
                  <a:schemeClr val="tx1"/>
                </a:solidFill>
              </a:rPr>
              <a:t>package.json</a:t>
            </a:r>
            <a:endParaRPr lang="en-US" dirty="0" smtClean="0">
              <a:solidFill>
                <a:schemeClr val="tx1"/>
              </a:solidFill>
            </a:endParaRPr>
          </a:p>
          <a:p>
            <a:endParaRPr lang="en-US" dirty="0" smtClean="0">
              <a:solidFill>
                <a:srgbClr val="002060"/>
              </a:solidFill>
            </a:endParaRPr>
          </a:p>
          <a:p>
            <a:endParaRPr lang="en-US" dirty="0" smtClean="0">
              <a:solidFill>
                <a:srgbClr val="002060"/>
              </a:solidFill>
            </a:endParaRPr>
          </a:p>
          <a:p>
            <a:endParaRPr lang="en-US" dirty="0">
              <a:solidFill>
                <a:srgbClr val="002060"/>
              </a:solidFill>
            </a:endParaRPr>
          </a:p>
        </p:txBody>
      </p:sp>
    </p:spTree>
    <p:extLst>
      <p:ext uri="{BB962C8B-B14F-4D97-AF65-F5344CB8AC3E}">
        <p14:creationId xmlns:p14="http://schemas.microsoft.com/office/powerpoint/2010/main" val="12913013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4" name="Rectangle 3"/>
          <p:cNvSpPr/>
          <p:nvPr/>
        </p:nvSpPr>
        <p:spPr>
          <a:xfrm>
            <a:off x="6012139" y="1949426"/>
            <a:ext cx="6216650" cy="5355312"/>
          </a:xfrm>
          <a:prstGeom prst="rect">
            <a:avLst/>
          </a:prstGeom>
        </p:spPr>
        <p:txBody>
          <a:bodyPr>
            <a:spAutoFit/>
          </a:bodyPr>
          <a:lstStyle/>
          <a:p>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name"</a:t>
            </a:r>
            <a:r>
              <a:rPr lang="en-US" dirty="0">
                <a:solidFill>
                  <a:srgbClr val="000000"/>
                </a:solidFill>
                <a:latin typeface="Menlo" charset="0"/>
              </a:rPr>
              <a:t>: </a:t>
            </a:r>
            <a:r>
              <a:rPr lang="en-US" dirty="0">
                <a:solidFill>
                  <a:srgbClr val="A31515"/>
                </a:solidFill>
                <a:latin typeface="Menlo" charset="0"/>
              </a:rPr>
              <a:t>"foo</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version"</a:t>
            </a:r>
            <a:r>
              <a:rPr lang="en-US" dirty="0">
                <a:solidFill>
                  <a:srgbClr val="000000"/>
                </a:solidFill>
                <a:latin typeface="Menlo" charset="0"/>
              </a:rPr>
              <a:t>: </a:t>
            </a:r>
            <a:r>
              <a:rPr lang="en-US" dirty="0">
                <a:solidFill>
                  <a:srgbClr val="A31515"/>
                </a:solidFill>
                <a:latin typeface="Menlo" charset="0"/>
              </a:rPr>
              <a:t>"1.0.0</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scripts"</a:t>
            </a:r>
            <a:r>
              <a:rPr lang="en-US" dirty="0">
                <a:solidFill>
                  <a:srgbClr val="000000"/>
                </a:solidFill>
                <a:latin typeface="Menlo" charset="0"/>
              </a:rPr>
              <a:t>: {</a:t>
            </a:r>
          </a:p>
          <a:p>
            <a:r>
              <a:rPr lang="en-US" dirty="0">
                <a:solidFill>
                  <a:srgbClr val="000000"/>
                </a:solidFill>
                <a:latin typeface="Menlo" charset="0"/>
              </a:rPr>
              <a:t>    </a:t>
            </a:r>
            <a:r>
              <a:rPr lang="en-US" dirty="0">
                <a:solidFill>
                  <a:srgbClr val="0451A5"/>
                </a:solidFill>
                <a:latin typeface="Menlo" charset="0"/>
              </a:rPr>
              <a:t>"start"</a:t>
            </a:r>
            <a:r>
              <a:rPr lang="en-US" dirty="0">
                <a:solidFill>
                  <a:srgbClr val="000000"/>
                </a:solidFill>
                <a:latin typeface="Menlo" charset="0"/>
              </a:rPr>
              <a:t>: </a:t>
            </a:r>
            <a:r>
              <a:rPr lang="en-US" dirty="0" smtClean="0">
                <a:solidFill>
                  <a:srgbClr val="A31515"/>
                </a:solidFill>
                <a:latin typeface="Menlo" charset="0"/>
              </a:rPr>
              <a:t>"",</a:t>
            </a:r>
            <a:endParaRPr lang="en-US" dirty="0">
              <a:solidFill>
                <a:srgbClr val="A31515"/>
              </a:solidFill>
              <a:latin typeface="Menlo" charset="0"/>
            </a:endParaRPr>
          </a:p>
          <a:p>
            <a:r>
              <a:rPr lang="en-US" dirty="0">
                <a:solidFill>
                  <a:srgbClr val="0451A5"/>
                </a:solidFill>
                <a:latin typeface="Menlo" charset="0"/>
              </a:rPr>
              <a:t>    "test"</a:t>
            </a:r>
            <a:r>
              <a:rPr lang="en-US" dirty="0">
                <a:solidFill>
                  <a:srgbClr val="000000"/>
                </a:solidFill>
                <a:latin typeface="Menlo" charset="0"/>
              </a:rPr>
              <a:t>: </a:t>
            </a:r>
            <a:r>
              <a:rPr lang="en-US" dirty="0" smtClean="0">
                <a:solidFill>
                  <a:srgbClr val="A31515"/>
                </a:solidFill>
                <a:latin typeface="Menlo" charset="0"/>
              </a:rPr>
              <a:t>""</a:t>
            </a:r>
            <a:endParaRPr lang="en-US" dirty="0">
              <a:solidFill>
                <a:srgbClr val="000000"/>
              </a:solidFill>
              <a:latin typeface="Menlo" charset="0"/>
            </a:endParaRPr>
          </a:p>
          <a:p>
            <a:r>
              <a:rPr lang="en-US" dirty="0">
                <a:solidFill>
                  <a:srgbClr val="000000"/>
                </a:solidFill>
                <a:latin typeface="Menlo" charset="0"/>
              </a:rPr>
              <a:t>  </a:t>
            </a:r>
            <a:r>
              <a:rPr lang="en-US" dirty="0" smtClean="0">
                <a:solidFill>
                  <a:srgbClr val="000000"/>
                </a:solidFill>
                <a:latin typeface="Menlo" charset="0"/>
              </a:rPr>
              <a:t>},</a:t>
            </a:r>
          </a:p>
          <a:p>
            <a:endParaRPr lang="en-US" dirty="0">
              <a:solidFill>
                <a:srgbClr val="000000"/>
              </a:solidFill>
              <a:latin typeface="Menlo" charset="0"/>
            </a:endParaRPr>
          </a:p>
          <a:p>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author"</a:t>
            </a:r>
            <a:r>
              <a:rPr lang="en-US" dirty="0">
                <a:solidFill>
                  <a:srgbClr val="000000"/>
                </a:solidFill>
                <a:latin typeface="Menlo" charset="0"/>
              </a:rPr>
              <a:t>: </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license"</a:t>
            </a:r>
            <a:r>
              <a:rPr lang="en-US" dirty="0">
                <a:solidFill>
                  <a:srgbClr val="000000"/>
                </a:solidFill>
                <a:latin typeface="Menlo" charset="0"/>
              </a:rPr>
              <a:t>: </a:t>
            </a:r>
            <a:r>
              <a:rPr lang="en-US" dirty="0">
                <a:solidFill>
                  <a:srgbClr val="A31515"/>
                </a:solidFill>
                <a:latin typeface="Menlo" charset="0"/>
              </a:rPr>
              <a:t>"ISC</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description"</a:t>
            </a:r>
            <a:r>
              <a:rPr lang="en-US" dirty="0">
                <a:solidFill>
                  <a:srgbClr val="000000"/>
                </a:solidFill>
                <a:latin typeface="Menlo" charset="0"/>
              </a:rPr>
              <a:t>: </a:t>
            </a:r>
            <a:r>
              <a:rPr lang="en-US" dirty="0" smtClean="0">
                <a:solidFill>
                  <a:srgbClr val="A31515"/>
                </a:solidFill>
                <a:latin typeface="Menlo" charset="0"/>
              </a:rPr>
              <a:t>""</a:t>
            </a:r>
          </a:p>
          <a:p>
            <a:endParaRPr lang="en-US" dirty="0" smtClean="0">
              <a:solidFill>
                <a:srgbClr val="A31515"/>
              </a:solidFill>
              <a:latin typeface="Menlo" charset="0"/>
            </a:endParaRP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dependencies</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jquery</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"^3.2.1"</a:t>
            </a:r>
            <a:endParaRPr lang="mr-IN" dirty="0">
              <a:solidFill>
                <a:srgbClr val="000000"/>
              </a:solidFill>
              <a:latin typeface="Menlo" charset="0"/>
              <a:ea typeface="Menlo" charset="0"/>
              <a:cs typeface="Menlo" charset="0"/>
            </a:endParaRPr>
          </a:p>
          <a:p>
            <a:r>
              <a:rPr lang="en-US" dirty="0" smtClean="0">
                <a:solidFill>
                  <a:srgbClr val="000000"/>
                </a:solidFill>
                <a:latin typeface="Menlo" charset="0"/>
                <a:ea typeface="Menlo" charset="0"/>
                <a:cs typeface="Menlo" charset="0"/>
              </a:rPr>
              <a:t>  </a:t>
            </a:r>
            <a:r>
              <a:rPr lang="mr-IN" dirty="0" smtClean="0">
                <a:solidFill>
                  <a:srgbClr val="000000"/>
                </a:solidFill>
                <a:latin typeface="Menlo" charset="0"/>
                <a:ea typeface="Menlo" charset="0"/>
                <a:cs typeface="Menlo" charset="0"/>
              </a:rPr>
              <a:t>}</a:t>
            </a:r>
            <a:endParaRPr lang="en-US" dirty="0" smtClean="0">
              <a:solidFill>
                <a:srgbClr val="000000"/>
              </a:solidFill>
              <a:latin typeface="Menlo" charset="0"/>
              <a:ea typeface="Menlo" charset="0"/>
              <a:cs typeface="Menlo" charset="0"/>
            </a:endParaRPr>
          </a:p>
          <a:p>
            <a:endParaRPr lang="en-US" dirty="0" smtClean="0">
              <a:solidFill>
                <a:srgbClr val="000000"/>
              </a:solidFill>
              <a:latin typeface="Menlo" charset="0"/>
              <a:ea typeface="Menlo" charset="0"/>
              <a:cs typeface="Menlo" charset="0"/>
            </a:endParaRPr>
          </a:p>
          <a:p>
            <a:r>
              <a:rPr lang="en-US" dirty="0" smtClean="0">
                <a:solidFill>
                  <a:srgbClr val="000000"/>
                </a:solidFill>
                <a:latin typeface="Menlo" charset="0"/>
              </a:rPr>
              <a: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6" name="Text Placeholder 2"/>
          <p:cNvSpPr txBox="1">
            <a:spLocks/>
          </p:cNvSpPr>
          <p:nvPr/>
        </p:nvSpPr>
        <p:spPr>
          <a:xfrm>
            <a:off x="427038" y="2278063"/>
            <a:ext cx="9144000" cy="4082870"/>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npm</a:t>
            </a:r>
            <a:r>
              <a:rPr lang="en-US" dirty="0" smtClean="0"/>
              <a:t> install </a:t>
            </a:r>
            <a:r>
              <a:rPr lang="en-US" dirty="0" err="1" smtClean="0"/>
              <a:t>jquery</a:t>
            </a:r>
            <a:endParaRPr lang="en-US" dirty="0" smtClean="0"/>
          </a:p>
          <a:p>
            <a:endParaRPr lang="en-US" dirty="0" smtClean="0"/>
          </a:p>
          <a:p>
            <a:endParaRPr lang="en-US" dirty="0" smtClean="0"/>
          </a:p>
          <a:p>
            <a:endParaRPr lang="en-US" dirty="0"/>
          </a:p>
        </p:txBody>
      </p:sp>
      <p:pic>
        <p:nvPicPr>
          <p:cNvPr id="7" name="Picture 6"/>
          <p:cNvPicPr>
            <a:picLocks noChangeAspect="1"/>
          </p:cNvPicPr>
          <p:nvPr/>
        </p:nvPicPr>
        <p:blipFill>
          <a:blip r:embed="rId2"/>
          <a:stretch>
            <a:fillRect/>
          </a:stretch>
        </p:blipFill>
        <p:spPr>
          <a:xfrm>
            <a:off x="573571" y="4094990"/>
            <a:ext cx="5232400" cy="1130300"/>
          </a:xfrm>
          <a:prstGeom prst="rect">
            <a:avLst/>
          </a:prstGeom>
        </p:spPr>
      </p:pic>
    </p:spTree>
    <p:extLst>
      <p:ext uri="{BB962C8B-B14F-4D97-AF65-F5344CB8AC3E}">
        <p14:creationId xmlns:p14="http://schemas.microsoft.com/office/powerpoint/2010/main" val="1842892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4" name="Rectangle 3"/>
          <p:cNvSpPr/>
          <p:nvPr/>
        </p:nvSpPr>
        <p:spPr>
          <a:xfrm>
            <a:off x="6012139" y="1949426"/>
            <a:ext cx="6216650" cy="5355312"/>
          </a:xfrm>
          <a:prstGeom prst="rect">
            <a:avLst/>
          </a:prstGeom>
        </p:spPr>
        <p:txBody>
          <a:bodyPr>
            <a:spAutoFit/>
          </a:bodyPr>
          <a:lstStyle/>
          <a:p>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name"</a:t>
            </a:r>
            <a:r>
              <a:rPr lang="en-US" dirty="0">
                <a:solidFill>
                  <a:srgbClr val="000000"/>
                </a:solidFill>
                <a:latin typeface="Menlo" charset="0"/>
              </a:rPr>
              <a:t>: </a:t>
            </a:r>
            <a:r>
              <a:rPr lang="en-US" dirty="0">
                <a:solidFill>
                  <a:srgbClr val="A31515"/>
                </a:solidFill>
                <a:latin typeface="Menlo" charset="0"/>
              </a:rPr>
              <a:t>"foo</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version"</a:t>
            </a:r>
            <a:r>
              <a:rPr lang="en-US" dirty="0">
                <a:solidFill>
                  <a:srgbClr val="000000"/>
                </a:solidFill>
                <a:latin typeface="Menlo" charset="0"/>
              </a:rPr>
              <a:t>: </a:t>
            </a:r>
            <a:r>
              <a:rPr lang="en-US" dirty="0">
                <a:solidFill>
                  <a:srgbClr val="A31515"/>
                </a:solidFill>
                <a:latin typeface="Menlo" charset="0"/>
              </a:rPr>
              <a:t>"1.0.0</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scripts"</a:t>
            </a:r>
            <a:r>
              <a:rPr lang="en-US" dirty="0">
                <a:solidFill>
                  <a:srgbClr val="000000"/>
                </a:solidFill>
                <a:latin typeface="Menlo" charset="0"/>
              </a:rPr>
              <a:t>: {</a:t>
            </a:r>
          </a:p>
          <a:p>
            <a:r>
              <a:rPr lang="en-US" dirty="0">
                <a:solidFill>
                  <a:srgbClr val="000000"/>
                </a:solidFill>
                <a:latin typeface="Menlo" charset="0"/>
              </a:rPr>
              <a:t>    </a:t>
            </a:r>
            <a:r>
              <a:rPr lang="en-US" dirty="0">
                <a:solidFill>
                  <a:srgbClr val="0451A5"/>
                </a:solidFill>
                <a:latin typeface="Menlo" charset="0"/>
              </a:rPr>
              <a:t>"start"</a:t>
            </a:r>
            <a:r>
              <a:rPr lang="en-US" dirty="0">
                <a:solidFill>
                  <a:srgbClr val="000000"/>
                </a:solidFill>
                <a:latin typeface="Menlo" charset="0"/>
              </a:rPr>
              <a:t>: </a:t>
            </a:r>
            <a:r>
              <a:rPr lang="en-US" dirty="0">
                <a:solidFill>
                  <a:srgbClr val="A31515"/>
                </a:solidFill>
                <a:latin typeface="Menlo" charset="0"/>
              </a:rPr>
              <a:t>"",</a:t>
            </a:r>
          </a:p>
          <a:p>
            <a:r>
              <a:rPr lang="en-US" dirty="0">
                <a:solidFill>
                  <a:srgbClr val="0451A5"/>
                </a:solidFill>
                <a:latin typeface="Menlo" charset="0"/>
              </a:rPr>
              <a:t>    "test"</a:t>
            </a:r>
            <a:r>
              <a:rPr lang="en-US" dirty="0">
                <a:solidFill>
                  <a:srgbClr val="000000"/>
                </a:solidFill>
                <a:latin typeface="Menlo" charset="0"/>
              </a:rPr>
              <a:t>: </a:t>
            </a:r>
            <a:r>
              <a:rPr lang="en-US" dirty="0">
                <a:solidFill>
                  <a:srgbClr val="A31515"/>
                </a:solidFill>
                <a:latin typeface="Menlo" charset="0"/>
              </a:rPr>
              <a:t>""</a:t>
            </a:r>
            <a:endParaRPr lang="en-US" dirty="0">
              <a:solidFill>
                <a:srgbClr val="000000"/>
              </a:solidFill>
              <a:latin typeface="Menlo" charset="0"/>
            </a:endParaRPr>
          </a:p>
          <a:p>
            <a:r>
              <a:rPr lang="en-US" dirty="0">
                <a:solidFill>
                  <a:srgbClr val="000000"/>
                </a:solidFill>
                <a:latin typeface="Menlo" charset="0"/>
              </a:rPr>
              <a:t>  },</a:t>
            </a:r>
            <a:r>
              <a:rPr lang="en-US" dirty="0" smtClean="0">
                <a:solidFill>
                  <a:srgbClr val="000000"/>
                </a:solidFill>
                <a:latin typeface="Menlo" charset="0"/>
              </a:rPr>
              <a:t>  </a:t>
            </a:r>
          </a:p>
          <a:p>
            <a:endParaRPr lang="en-US" dirty="0">
              <a:solidFill>
                <a:srgbClr val="000000"/>
              </a:solidFill>
              <a:latin typeface="Menlo" charset="0"/>
            </a:endParaRPr>
          </a:p>
          <a:p>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author"</a:t>
            </a:r>
            <a:r>
              <a:rPr lang="en-US" dirty="0">
                <a:solidFill>
                  <a:srgbClr val="000000"/>
                </a:solidFill>
                <a:latin typeface="Menlo" charset="0"/>
              </a:rPr>
              <a:t>: </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license"</a:t>
            </a:r>
            <a:r>
              <a:rPr lang="en-US" dirty="0">
                <a:solidFill>
                  <a:srgbClr val="000000"/>
                </a:solidFill>
                <a:latin typeface="Menlo" charset="0"/>
              </a:rPr>
              <a:t>: </a:t>
            </a:r>
            <a:r>
              <a:rPr lang="en-US" dirty="0">
                <a:solidFill>
                  <a:srgbClr val="A31515"/>
                </a:solidFill>
                <a:latin typeface="Menlo" charset="0"/>
              </a:rPr>
              <a:t>"ISC</a:t>
            </a:r>
            <a:r>
              <a:rPr lang="en-US" dirty="0" smtClean="0">
                <a:solidFill>
                  <a:srgbClr val="A31515"/>
                </a:solidFill>
                <a:latin typeface="Menlo" charset="0"/>
              </a:rPr>
              <a:t>"</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description"</a:t>
            </a:r>
            <a:r>
              <a:rPr lang="en-US" dirty="0">
                <a:solidFill>
                  <a:srgbClr val="000000"/>
                </a:solidFill>
                <a:latin typeface="Menlo" charset="0"/>
              </a:rPr>
              <a:t>: </a:t>
            </a:r>
            <a:r>
              <a:rPr lang="en-US" dirty="0" smtClean="0">
                <a:solidFill>
                  <a:srgbClr val="A31515"/>
                </a:solidFill>
                <a:latin typeface="Menlo" charset="0"/>
              </a:rPr>
              <a:t>""</a:t>
            </a:r>
          </a:p>
          <a:p>
            <a:endParaRPr lang="en-US" dirty="0" smtClean="0">
              <a:solidFill>
                <a:srgbClr val="A31515"/>
              </a:solidFill>
              <a:latin typeface="Menlo" charset="0"/>
            </a:endParaRP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dependencies</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jquery</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"^3.2.1"</a:t>
            </a:r>
            <a:endParaRPr lang="mr-IN" dirty="0">
              <a:solidFill>
                <a:srgbClr val="000000"/>
              </a:solidFill>
              <a:latin typeface="Menlo" charset="0"/>
              <a:ea typeface="Menlo" charset="0"/>
              <a:cs typeface="Menlo" charset="0"/>
            </a:endParaRPr>
          </a:p>
          <a:p>
            <a:r>
              <a:rPr lang="en-US" dirty="0" smtClean="0">
                <a:solidFill>
                  <a:srgbClr val="000000"/>
                </a:solidFill>
                <a:latin typeface="Menlo" charset="0"/>
                <a:ea typeface="Menlo" charset="0"/>
                <a:cs typeface="Menlo" charset="0"/>
              </a:rPr>
              <a:t>  </a:t>
            </a:r>
            <a:r>
              <a:rPr lang="mr-IN" dirty="0" smtClean="0">
                <a:solidFill>
                  <a:srgbClr val="000000"/>
                </a:solidFill>
                <a:latin typeface="Menlo" charset="0"/>
                <a:ea typeface="Menlo" charset="0"/>
                <a:cs typeface="Menlo" charset="0"/>
              </a:rPr>
              <a:t>}</a:t>
            </a:r>
            <a:endParaRPr lang="en-US" dirty="0" smtClean="0">
              <a:solidFill>
                <a:srgbClr val="000000"/>
              </a:solidFill>
              <a:latin typeface="Menlo" charset="0"/>
              <a:ea typeface="Menlo" charset="0"/>
              <a:cs typeface="Menlo" charset="0"/>
            </a:endParaRPr>
          </a:p>
          <a:p>
            <a:endParaRPr lang="en-US" dirty="0" smtClean="0">
              <a:solidFill>
                <a:srgbClr val="000000"/>
              </a:solidFill>
              <a:latin typeface="Menlo" charset="0"/>
              <a:ea typeface="Menlo" charset="0"/>
              <a:cs typeface="Menlo" charset="0"/>
            </a:endParaRPr>
          </a:p>
          <a:p>
            <a:r>
              <a:rPr lang="en-US" dirty="0" smtClean="0">
                <a:solidFill>
                  <a:srgbClr val="000000"/>
                </a:solidFill>
                <a:latin typeface="Menlo" charset="0"/>
              </a:rPr>
              <a: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6" name="Text Placeholder 2"/>
          <p:cNvSpPr txBox="1">
            <a:spLocks/>
          </p:cNvSpPr>
          <p:nvPr/>
        </p:nvSpPr>
        <p:spPr>
          <a:xfrm>
            <a:off x="427038" y="2278063"/>
            <a:ext cx="9144000" cy="4082870"/>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node_modules</a:t>
            </a:r>
            <a:r>
              <a:rPr lang="en-US" dirty="0" smtClean="0"/>
              <a:t> -&gt; </a:t>
            </a:r>
            <a:r>
              <a:rPr lang="en-US" dirty="0" err="1" smtClean="0"/>
              <a:t>git</a:t>
            </a:r>
            <a:r>
              <a:rPr lang="en-US" dirty="0" smtClean="0"/>
              <a:t> ignore</a:t>
            </a:r>
          </a:p>
          <a:p>
            <a:endParaRPr lang="en-US" dirty="0" smtClean="0"/>
          </a:p>
          <a:p>
            <a:endParaRPr lang="en-US" dirty="0"/>
          </a:p>
          <a:p>
            <a:endParaRPr lang="en-US" dirty="0"/>
          </a:p>
          <a:p>
            <a:endParaRPr lang="en-US" dirty="0"/>
          </a:p>
          <a:p>
            <a:r>
              <a:rPr lang="en-US" dirty="0" err="1" smtClean="0"/>
              <a:t>npm</a:t>
            </a:r>
            <a:r>
              <a:rPr lang="en-US" dirty="0" smtClean="0"/>
              <a:t> install</a:t>
            </a:r>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77989" y="3425513"/>
            <a:ext cx="5283200" cy="1219200"/>
          </a:xfrm>
          <a:prstGeom prst="rect">
            <a:avLst/>
          </a:prstGeom>
        </p:spPr>
      </p:pic>
      <p:pic>
        <p:nvPicPr>
          <p:cNvPr id="8" name="Picture 7"/>
          <p:cNvPicPr>
            <a:picLocks noChangeAspect="1"/>
          </p:cNvPicPr>
          <p:nvPr/>
        </p:nvPicPr>
        <p:blipFill>
          <a:blip r:embed="rId3"/>
          <a:stretch>
            <a:fillRect/>
          </a:stretch>
        </p:blipFill>
        <p:spPr>
          <a:xfrm>
            <a:off x="628789" y="5441434"/>
            <a:ext cx="5232400" cy="1130300"/>
          </a:xfrm>
          <a:prstGeom prst="rect">
            <a:avLst/>
          </a:prstGeom>
        </p:spPr>
      </p:pic>
      <p:cxnSp>
        <p:nvCxnSpPr>
          <p:cNvPr id="10" name="Straight Arrow Connector 9"/>
          <p:cNvCxnSpPr/>
          <p:nvPr/>
        </p:nvCxnSpPr>
        <p:spPr>
          <a:xfrm>
            <a:off x="3189772" y="4878604"/>
            <a:ext cx="0" cy="48701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505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4" name="Rectangle 3"/>
          <p:cNvSpPr/>
          <p:nvPr/>
        </p:nvSpPr>
        <p:spPr>
          <a:xfrm>
            <a:off x="6012139" y="1949426"/>
            <a:ext cx="6216650" cy="4524315"/>
          </a:xfrm>
          <a:prstGeom prst="rect">
            <a:avLst/>
          </a:prstGeom>
        </p:spPr>
        <p:txBody>
          <a:bodyPr>
            <a:spAutoFit/>
          </a:bodyPr>
          <a:lstStyle/>
          <a:p>
            <a:r>
              <a:rPr lang="en-US" dirty="0" smtClean="0">
                <a:solidFill>
                  <a:srgbClr val="000000"/>
                </a:solidFill>
                <a:latin typeface="Menlo" charset="0"/>
              </a:rPr>
              <a:t>{</a:t>
            </a:r>
          </a:p>
          <a:p>
            <a:endParaRPr lang="en-US" dirty="0" smtClean="0">
              <a:solidFill>
                <a:srgbClr val="000000"/>
              </a:solidFill>
              <a:latin typeface="Menlo" charset="0"/>
            </a:endParaRPr>
          </a:p>
          <a:p>
            <a:r>
              <a:rPr lang="en-US" dirty="0">
                <a:solidFill>
                  <a:srgbClr val="000000"/>
                </a:solidFill>
                <a:latin typeface="Menlo" charset="0"/>
              </a:rPr>
              <a:t> </a:t>
            </a:r>
            <a:r>
              <a:rPr lang="en-US" dirty="0" smtClean="0">
                <a:solidFill>
                  <a:srgbClr val="000000"/>
                </a:solidFill>
                <a:latin typeface="Menlo" charset="0"/>
              </a:rPr>
              <a:t> ...</a:t>
            </a:r>
          </a:p>
          <a:p>
            <a:endParaRPr lang="en-US" dirty="0" smtClean="0">
              <a:solidFill>
                <a:srgbClr val="000000"/>
              </a:solidFill>
              <a:latin typeface="Menlo" charset="0"/>
            </a:endParaRPr>
          </a:p>
          <a:p>
            <a:r>
              <a:rPr lang="en-US" dirty="0" smtClean="0">
                <a:solidFill>
                  <a:srgbClr val="000000"/>
                </a:solidFill>
                <a:latin typeface="Menlo" charset="0"/>
              </a:rPr>
              <a:t>  </a:t>
            </a:r>
            <a:r>
              <a:rPr lang="en-US" dirty="0" smtClean="0">
                <a:solidFill>
                  <a:srgbClr val="0451A5"/>
                </a:solidFill>
                <a:latin typeface="Menlo" charset="0"/>
              </a:rPr>
              <a:t>"</a:t>
            </a:r>
            <a:r>
              <a:rPr lang="en-US" dirty="0">
                <a:solidFill>
                  <a:srgbClr val="0451A5"/>
                </a:solidFill>
                <a:latin typeface="Menlo" charset="0"/>
              </a:rPr>
              <a:t>scripts"</a:t>
            </a:r>
            <a:r>
              <a:rPr lang="en-US" dirty="0">
                <a:solidFill>
                  <a:srgbClr val="000000"/>
                </a:solidFill>
                <a:latin typeface="Menlo" charset="0"/>
              </a:rPr>
              <a:t>: {</a:t>
            </a:r>
          </a:p>
          <a:p>
            <a:r>
              <a:rPr lang="en-US" dirty="0">
                <a:solidFill>
                  <a:srgbClr val="000000"/>
                </a:solidFill>
                <a:latin typeface="Menlo" charset="0"/>
              </a:rPr>
              <a:t>    </a:t>
            </a:r>
            <a:r>
              <a:rPr lang="en-US" dirty="0">
                <a:solidFill>
                  <a:srgbClr val="0451A5"/>
                </a:solidFill>
                <a:latin typeface="Menlo" charset="0"/>
              </a:rPr>
              <a:t>"start"</a:t>
            </a:r>
            <a:r>
              <a:rPr lang="en-US" dirty="0">
                <a:solidFill>
                  <a:srgbClr val="000000"/>
                </a:solidFill>
                <a:latin typeface="Menlo" charset="0"/>
              </a:rPr>
              <a:t>: </a:t>
            </a:r>
            <a:r>
              <a:rPr lang="en-US" dirty="0" smtClean="0">
                <a:solidFill>
                  <a:srgbClr val="A31515"/>
                </a:solidFill>
                <a:latin typeface="Menlo" charset="0"/>
              </a:rPr>
              <a:t>"..."</a:t>
            </a:r>
            <a:r>
              <a:rPr lang="en-US" dirty="0" smtClean="0">
                <a:solidFill>
                  <a:srgbClr val="000000"/>
                </a:solidFill>
                <a:latin typeface="Menlo" charset="0"/>
              </a:rPr>
              <a:t>,</a:t>
            </a:r>
            <a:endParaRPr lang="en-US" dirty="0">
              <a:solidFill>
                <a:srgbClr val="A31515"/>
              </a:solidFill>
              <a:latin typeface="Menlo" charset="0"/>
            </a:endParaRPr>
          </a:p>
          <a:p>
            <a:r>
              <a:rPr lang="en-US" dirty="0">
                <a:solidFill>
                  <a:srgbClr val="0451A5"/>
                </a:solidFill>
                <a:latin typeface="Menlo" charset="0"/>
              </a:rPr>
              <a:t>    "test"</a:t>
            </a:r>
            <a:r>
              <a:rPr lang="en-US" dirty="0">
                <a:solidFill>
                  <a:srgbClr val="000000"/>
                </a:solidFill>
                <a:latin typeface="Menlo" charset="0"/>
              </a:rPr>
              <a:t>: </a:t>
            </a:r>
            <a:r>
              <a:rPr lang="en-US" dirty="0" smtClean="0">
                <a:solidFill>
                  <a:srgbClr val="A31515"/>
                </a:solidFill>
                <a:latin typeface="Menlo" charset="0"/>
              </a:rPr>
              <a:t>"..."</a:t>
            </a:r>
          </a:p>
          <a:p>
            <a:r>
              <a:rPr lang="en-US" dirty="0" smtClean="0">
                <a:solidFill>
                  <a:srgbClr val="0451A5"/>
                </a:solidFill>
                <a:latin typeface="Menlo" charset="0"/>
              </a:rPr>
              <a:t>    "prod-build"</a:t>
            </a:r>
            <a:r>
              <a:rPr lang="en-US" dirty="0" smtClean="0">
                <a:solidFill>
                  <a:srgbClr val="000000"/>
                </a:solidFill>
                <a:latin typeface="Menlo" charset="0"/>
              </a:rPr>
              <a:t>: </a:t>
            </a:r>
            <a:r>
              <a:rPr lang="en-US" dirty="0">
                <a:solidFill>
                  <a:srgbClr val="A31515"/>
                </a:solidFill>
                <a:latin typeface="Menlo" charset="0"/>
              </a:rPr>
              <a:t>"..."</a:t>
            </a:r>
            <a:r>
              <a:rPr lang="en-US" dirty="0">
                <a:solidFill>
                  <a:srgbClr val="000000"/>
                </a:solidFill>
                <a:latin typeface="Menlo" charset="0"/>
              </a:rPr>
              <a:t>,</a:t>
            </a:r>
            <a:endParaRPr lang="en-US" dirty="0">
              <a:solidFill>
                <a:srgbClr val="A31515"/>
              </a:solidFill>
              <a:latin typeface="Menlo" charset="0"/>
            </a:endParaRPr>
          </a:p>
          <a:p>
            <a:r>
              <a:rPr lang="en-US" dirty="0" smtClean="0">
                <a:solidFill>
                  <a:srgbClr val="0451A5"/>
                </a:solidFill>
                <a:latin typeface="Menlo" charset="0"/>
              </a:rPr>
              <a:t>    "</a:t>
            </a:r>
            <a:r>
              <a:rPr lang="en-US" dirty="0">
                <a:solidFill>
                  <a:srgbClr val="0451A5"/>
                </a:solidFill>
                <a:latin typeface="Menlo" charset="0"/>
              </a:rPr>
              <a:t>dev-build"</a:t>
            </a:r>
            <a:r>
              <a:rPr lang="en-US" dirty="0">
                <a:solidFill>
                  <a:srgbClr val="000000"/>
                </a:solidFill>
                <a:latin typeface="Menlo" charset="0"/>
              </a:rPr>
              <a:t>: </a:t>
            </a:r>
            <a:r>
              <a:rPr lang="en-US" dirty="0" smtClean="0">
                <a:solidFill>
                  <a:srgbClr val="A31515"/>
                </a:solidFill>
                <a:latin typeface="Menlo" charset="0"/>
              </a:rPr>
              <a:t>"..."</a:t>
            </a:r>
            <a:r>
              <a:rPr lang="en-US" dirty="0">
                <a:solidFill>
                  <a:srgbClr val="000000"/>
                </a:solidFill>
                <a:latin typeface="Menlo" charset="0"/>
              </a:rPr>
              <a:t>,</a:t>
            </a:r>
            <a:endParaRPr lang="en-US" dirty="0" smtClean="0">
              <a:solidFill>
                <a:srgbClr val="A31515"/>
              </a:solidFill>
              <a:latin typeface="Menlo" charset="0"/>
            </a:endParaRPr>
          </a:p>
          <a:p>
            <a:r>
              <a:rPr lang="en-US" dirty="0" smtClean="0">
                <a:solidFill>
                  <a:srgbClr val="000000"/>
                </a:solidFill>
                <a:latin typeface="Menlo" charset="0"/>
              </a:rPr>
              <a:t>  }</a:t>
            </a:r>
          </a:p>
          <a:p>
            <a:endParaRPr lang="en-US" dirty="0">
              <a:solidFill>
                <a:srgbClr val="000000"/>
              </a:solidFill>
              <a:latin typeface="Menlo" charset="0"/>
              <a:ea typeface="Menlo" charset="0"/>
              <a:cs typeface="Menlo" charset="0"/>
            </a:endParaRPr>
          </a:p>
          <a:p>
            <a:r>
              <a:rPr lang="en-US" dirty="0" smtClean="0">
                <a:solidFill>
                  <a:srgbClr val="000000"/>
                </a:solidFill>
                <a:latin typeface="Menlo" charset="0"/>
                <a:ea typeface="Menlo" charset="0"/>
                <a:cs typeface="Menlo" charset="0"/>
              </a:rPr>
              <a:t>  ...</a:t>
            </a:r>
          </a:p>
          <a:p>
            <a:endParaRPr lang="en-US" dirty="0" smtClean="0">
              <a:solidFill>
                <a:srgbClr val="000000"/>
              </a:solidFill>
              <a:latin typeface="Menlo" charset="0"/>
              <a:ea typeface="Menlo" charset="0"/>
              <a:cs typeface="Menlo" charset="0"/>
            </a:endParaRPr>
          </a:p>
          <a:p>
            <a:r>
              <a:rPr lang="en-US" dirty="0" smtClean="0">
                <a:solidFill>
                  <a:srgbClr val="000000"/>
                </a:solidFill>
                <a:latin typeface="Menlo" charset="0"/>
              </a:rPr>
              <a: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6" name="Text Placeholder 2"/>
          <p:cNvSpPr txBox="1">
            <a:spLocks/>
          </p:cNvSpPr>
          <p:nvPr/>
        </p:nvSpPr>
        <p:spPr>
          <a:xfrm>
            <a:off x="427038" y="2278063"/>
            <a:ext cx="9144000" cy="4082870"/>
          </a:xfrm>
          <a:prstGeom prst="rect">
            <a:avLst/>
          </a:prstGeom>
        </p:spPr>
        <p:txBody>
          <a:bodyPr vert="horz" wrap="square" lIns="182880" tIns="146304" rIns="182880" bIns="146304" rtlCol="0">
            <a:noAutofit/>
          </a:bodyPr>
          <a:lstStyle>
            <a:lvl1pPr marL="233363" marR="0" indent="-233363" algn="l" defTabSz="932742" rtl="0" eaLnBrk="1" fontAlgn="auto" latinLnBrk="0" hangingPunct="1">
              <a:lnSpc>
                <a:spcPct val="90000"/>
              </a:lnSpc>
              <a:spcBef>
                <a:spcPts val="1200"/>
              </a:spcBef>
              <a:spcAft>
                <a:spcPts val="0"/>
              </a:spcAft>
              <a:buClrTx/>
              <a:buSzPct val="90000"/>
              <a:buFont typeface="Arial" pitchFamily="34" charset="0"/>
              <a:buChar char="•"/>
              <a:tabLst/>
              <a:defRPr sz="2600" kern="1200" spc="0" baseline="0">
                <a:solidFill>
                  <a:srgbClr val="00AEEF"/>
                </a:solidFill>
                <a:latin typeface="+mn-lt"/>
                <a:ea typeface="+mn-ea"/>
                <a:cs typeface="+mn-cs"/>
              </a:defRPr>
            </a:lvl1pPr>
            <a:lvl2pPr marL="690563" marR="0" indent="-233363" algn="l" defTabSz="932742" rtl="0" eaLnBrk="1" fontAlgn="auto" latinLnBrk="0" hangingPunct="1">
              <a:lnSpc>
                <a:spcPct val="90000"/>
              </a:lnSpc>
              <a:spcBef>
                <a:spcPts val="1200"/>
              </a:spcBef>
              <a:spcAft>
                <a:spcPts val="0"/>
              </a:spcAft>
              <a:buClrTx/>
              <a:buSzPct val="100000"/>
              <a:buFont typeface="Segoe UI" pitchFamily="34" charset="0"/>
              <a:buChar char="‐"/>
              <a:tabLst/>
              <a:defRPr sz="2400" kern="1200" spc="0" baseline="0">
                <a:solidFill>
                  <a:srgbClr val="00AEEF"/>
                </a:solidFill>
                <a:latin typeface="+mn-lt"/>
                <a:ea typeface="+mn-ea"/>
                <a:cs typeface="+mn-cs"/>
              </a:defRPr>
            </a:lvl2pPr>
            <a:lvl3pPr marL="1147763" marR="0" indent="-233363" algn="l" defTabSz="932742" rtl="0" eaLnBrk="1" fontAlgn="auto" latinLnBrk="0" hangingPunct="1">
              <a:lnSpc>
                <a:spcPct val="90000"/>
              </a:lnSpc>
              <a:spcBef>
                <a:spcPts val="1200"/>
              </a:spcBef>
              <a:spcAft>
                <a:spcPts val="0"/>
              </a:spcAft>
              <a:buClrTx/>
              <a:buSzPct val="90000"/>
              <a:buFont typeface="Wingdings" pitchFamily="2" charset="2"/>
              <a:buChar char="§"/>
              <a:tabLst/>
              <a:defRPr sz="2000" kern="1200" spc="0" baseline="0">
                <a:solidFill>
                  <a:srgbClr val="00AEEF"/>
                </a:solidFill>
                <a:latin typeface="+mn-lt"/>
                <a:ea typeface="+mn-ea"/>
                <a:cs typeface="+mn-cs"/>
              </a:defRPr>
            </a:lvl3pPr>
            <a:lvl4pPr marL="1600200" marR="0" indent="-342900" algn="l" defTabSz="932742" rtl="0" eaLnBrk="1" fontAlgn="auto" latinLnBrk="0" hangingPunct="1">
              <a:lnSpc>
                <a:spcPct val="90000"/>
              </a:lnSpc>
              <a:spcBef>
                <a:spcPts val="1200"/>
              </a:spcBef>
              <a:spcAft>
                <a:spcPts val="0"/>
              </a:spcAft>
              <a:buClrTx/>
              <a:buSzPct val="90000"/>
              <a:buFont typeface="+mj-lt"/>
              <a:buAutoNum type="arabicPeriod"/>
              <a:tabLst/>
              <a:defRPr sz="1800" kern="1200" spc="0" baseline="0">
                <a:solidFill>
                  <a:srgbClr val="00AEEF"/>
                </a:solidFill>
                <a:latin typeface="+mn-lt"/>
                <a:ea typeface="+mn-ea"/>
                <a:cs typeface="+mn-cs"/>
              </a:defRPr>
            </a:lvl4pPr>
            <a:lvl5pPr marL="1946275" marR="0" indent="-342900" algn="l" defTabSz="932742" rtl="0" eaLnBrk="1" fontAlgn="auto" latinLnBrk="0" hangingPunct="1">
              <a:lnSpc>
                <a:spcPct val="90000"/>
              </a:lnSpc>
              <a:spcBef>
                <a:spcPts val="1200"/>
              </a:spcBef>
              <a:spcAft>
                <a:spcPts val="0"/>
              </a:spcAft>
              <a:buClrTx/>
              <a:buSzPct val="90000"/>
              <a:buFont typeface="+mj-lt"/>
              <a:buAutoNum type="alphaLcParenR"/>
              <a:tabLst/>
              <a:defRPr sz="1800" kern="1200" spc="0" baseline="0">
                <a:solidFill>
                  <a:srgbClr val="00AEEF"/>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npm</a:t>
            </a:r>
            <a:r>
              <a:rPr lang="en-US" dirty="0" smtClean="0"/>
              <a:t> run start </a:t>
            </a:r>
          </a:p>
          <a:p>
            <a:r>
              <a:rPr lang="en-US" dirty="0" err="1" smtClean="0"/>
              <a:t>npm</a:t>
            </a:r>
            <a:r>
              <a:rPr lang="en-US" dirty="0" smtClean="0"/>
              <a:t> start</a:t>
            </a:r>
            <a:endParaRPr lang="en-US" dirty="0"/>
          </a:p>
          <a:p>
            <a:r>
              <a:rPr lang="en-US" dirty="0" err="1" smtClean="0"/>
              <a:t>npm</a:t>
            </a:r>
            <a:r>
              <a:rPr lang="en-US" dirty="0" smtClean="0"/>
              <a:t> </a:t>
            </a:r>
            <a:r>
              <a:rPr lang="en-US" dirty="0" smtClean="0"/>
              <a:t>run &lt;script-name&gt;</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937531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p:txBody>
          <a:bodyPr/>
          <a:lstStyle/>
          <a:p>
            <a:r>
              <a:rPr lang="en-US" dirty="0" err="1" smtClean="0"/>
              <a:t>Ukratko</a:t>
            </a:r>
            <a:r>
              <a:rPr lang="en-US" dirty="0" smtClean="0"/>
              <a:t>:</a:t>
            </a:r>
          </a:p>
          <a:p>
            <a:pPr marL="914400" lvl="1" indent="-457200">
              <a:buFont typeface="+mj-lt"/>
              <a:buAutoNum type="arabicPeriod"/>
            </a:pPr>
            <a:r>
              <a:rPr lang="en-US" dirty="0" err="1" smtClean="0"/>
              <a:t>Kreiranje</a:t>
            </a:r>
            <a:r>
              <a:rPr lang="en-US" dirty="0" smtClean="0"/>
              <a:t> </a:t>
            </a:r>
            <a:r>
              <a:rPr lang="en-US" dirty="0" err="1" smtClean="0"/>
              <a:t>projekta</a:t>
            </a:r>
            <a:endParaRPr lang="en-US" dirty="0" smtClean="0"/>
          </a:p>
          <a:p>
            <a:pPr marL="914400" lvl="1" indent="-457200">
              <a:buFont typeface="+mj-lt"/>
              <a:buAutoNum type="arabicPeriod"/>
            </a:pPr>
            <a:r>
              <a:rPr lang="en-US" dirty="0" err="1" smtClean="0"/>
              <a:t>Upravljanje</a:t>
            </a:r>
            <a:r>
              <a:rPr lang="en-US" dirty="0" smtClean="0"/>
              <a:t> </a:t>
            </a:r>
            <a:r>
              <a:rPr lang="en-US" dirty="0" err="1" smtClean="0"/>
              <a:t>ovisnostima</a:t>
            </a:r>
            <a:r>
              <a:rPr lang="en-US" dirty="0" smtClean="0"/>
              <a:t> (</a:t>
            </a:r>
            <a:r>
              <a:rPr lang="en-US" dirty="0" err="1" smtClean="0"/>
              <a:t>paketima</a:t>
            </a:r>
            <a:r>
              <a:rPr lang="en-US" dirty="0" smtClean="0"/>
              <a:t>) </a:t>
            </a:r>
            <a:r>
              <a:rPr lang="en-US" dirty="0" err="1" smtClean="0"/>
              <a:t>projekta</a:t>
            </a:r>
            <a:endParaRPr lang="en-US" dirty="0" smtClean="0"/>
          </a:p>
          <a:p>
            <a:pPr marL="914400" lvl="1" indent="-457200">
              <a:buFont typeface="+mj-lt"/>
              <a:buAutoNum type="arabicPeriod"/>
            </a:pPr>
            <a:r>
              <a:rPr lang="en-US" dirty="0" err="1" smtClean="0"/>
              <a:t>Pokretanje</a:t>
            </a:r>
            <a:r>
              <a:rPr lang="en-US" dirty="0" smtClean="0"/>
              <a:t> </a:t>
            </a:r>
            <a:r>
              <a:rPr lang="en-US" dirty="0" err="1" smtClean="0"/>
              <a:t>skripti</a:t>
            </a:r>
            <a:r>
              <a:rPr lang="en-US" dirty="0" smtClean="0"/>
              <a:t> </a:t>
            </a:r>
            <a:r>
              <a:rPr lang="en-US" dirty="0" err="1" smtClean="0"/>
              <a:t>koje</a:t>
            </a:r>
            <a:r>
              <a:rPr lang="en-US" dirty="0" smtClean="0"/>
              <a:t> </a:t>
            </a:r>
            <a:r>
              <a:rPr lang="en-US" dirty="0" err="1" smtClean="0"/>
              <a:t>upravljaju</a:t>
            </a:r>
            <a:r>
              <a:rPr lang="en-US" dirty="0" smtClean="0"/>
              <a:t> </a:t>
            </a:r>
            <a:r>
              <a:rPr lang="en-US" dirty="0" err="1" smtClean="0"/>
              <a:t>projektom</a:t>
            </a:r>
            <a:r>
              <a:rPr lang="en-US" dirty="0" smtClean="0"/>
              <a:t> </a:t>
            </a:r>
          </a:p>
          <a:p>
            <a:pPr lvl="2"/>
            <a:r>
              <a:rPr lang="en-US" dirty="0" err="1"/>
              <a:t>T</a:t>
            </a:r>
            <a:r>
              <a:rPr lang="en-US" dirty="0" err="1" smtClean="0"/>
              <a:t>estovi</a:t>
            </a:r>
            <a:r>
              <a:rPr lang="en-US" dirty="0" smtClean="0"/>
              <a:t>, build, </a:t>
            </a:r>
            <a:r>
              <a:rPr lang="en-US" dirty="0" err="1" smtClean="0"/>
              <a:t>pokretanje</a:t>
            </a:r>
            <a:endParaRPr lang="en-US" dirty="0" smtClean="0"/>
          </a:p>
        </p:txBody>
      </p:sp>
    </p:spTree>
    <p:extLst>
      <p:ext uri="{BB962C8B-B14F-4D97-AF65-F5344CB8AC3E}">
        <p14:creationId xmlns:p14="http://schemas.microsoft.com/office/powerpoint/2010/main" val="214258450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p:txBody>
          <a:bodyPr/>
          <a:lstStyle/>
          <a:p>
            <a:r>
              <a:rPr lang="en-US" dirty="0" smtClean="0"/>
              <a:t>Visual Studio </a:t>
            </a:r>
            <a:r>
              <a:rPr lang="en-US" dirty="0" err="1" smtClean="0"/>
              <a:t>integracija</a:t>
            </a:r>
            <a:endParaRPr lang="en-US" dirty="0" smtClean="0"/>
          </a:p>
        </p:txBody>
      </p:sp>
      <p:sp>
        <p:nvSpPr>
          <p:cNvPr id="5" name="Rectangle 4"/>
          <p:cNvSpPr/>
          <p:nvPr/>
        </p:nvSpPr>
        <p:spPr>
          <a:xfrm>
            <a:off x="505859" y="3124499"/>
            <a:ext cx="11192497" cy="923330"/>
          </a:xfrm>
          <a:prstGeom prst="rect">
            <a:avLst/>
          </a:prstGeom>
        </p:spPr>
        <p:txBody>
          <a:bodyPr wrap="square">
            <a:spAutoFit/>
          </a:bodyPr>
          <a:lstStyle/>
          <a:p>
            <a:r>
              <a:rPr lang="en-US" dirty="0">
                <a:solidFill>
                  <a:srgbClr val="800000"/>
                </a:solidFill>
                <a:latin typeface="Consolas" charset="0"/>
              </a:rPr>
              <a:t>&lt;Target</a:t>
            </a:r>
            <a:r>
              <a:rPr lang="en-US" dirty="0">
                <a:solidFill>
                  <a:srgbClr val="000000"/>
                </a:solidFill>
                <a:latin typeface="Consolas" charset="0"/>
              </a:rPr>
              <a:t> </a:t>
            </a:r>
            <a:r>
              <a:rPr lang="en-US" dirty="0">
                <a:solidFill>
                  <a:srgbClr val="FF0000"/>
                </a:solidFill>
                <a:latin typeface="Consolas" charset="0"/>
              </a:rPr>
              <a:t>Name</a:t>
            </a:r>
            <a:r>
              <a:rPr lang="en-US" dirty="0">
                <a:solidFill>
                  <a:srgbClr val="000000"/>
                </a:solidFill>
                <a:latin typeface="Consolas" charset="0"/>
              </a:rPr>
              <a:t>=</a:t>
            </a:r>
            <a:r>
              <a:rPr lang="en-US" dirty="0">
                <a:solidFill>
                  <a:srgbClr val="0000FF"/>
                </a:solidFill>
                <a:latin typeface="Consolas" charset="0"/>
              </a:rPr>
              <a:t>"</a:t>
            </a:r>
            <a:r>
              <a:rPr lang="en-US" dirty="0" err="1">
                <a:solidFill>
                  <a:srgbClr val="0000FF"/>
                </a:solidFill>
                <a:latin typeface="Consolas" charset="0"/>
              </a:rPr>
              <a:t>BeforeBuild</a:t>
            </a:r>
            <a:r>
              <a:rPr lang="en-US" dirty="0">
                <a:solidFill>
                  <a:srgbClr val="0000FF"/>
                </a:solidFill>
                <a:latin typeface="Consolas" charset="0"/>
              </a:rPr>
              <a:t>"</a:t>
            </a:r>
            <a:r>
              <a:rPr lang="en-US" dirty="0">
                <a:solidFill>
                  <a:srgbClr val="800000"/>
                </a:solidFill>
                <a:latin typeface="Consolas" charset="0"/>
              </a:rPr>
              <a:t>&gt;</a:t>
            </a:r>
            <a:endParaRPr lang="en-US" dirty="0">
              <a:solidFill>
                <a:srgbClr val="000000"/>
              </a:solidFill>
              <a:latin typeface="Consolas" charset="0"/>
            </a:endParaRPr>
          </a:p>
          <a:p>
            <a:r>
              <a:rPr lang="en-US" dirty="0" smtClean="0">
                <a:solidFill>
                  <a:srgbClr val="800000"/>
                </a:solidFill>
                <a:latin typeface="Consolas" charset="0"/>
              </a:rPr>
              <a:t>    &lt;</a:t>
            </a:r>
            <a:r>
              <a:rPr lang="en-US" dirty="0">
                <a:solidFill>
                  <a:srgbClr val="800000"/>
                </a:solidFill>
                <a:latin typeface="Consolas" charset="0"/>
              </a:rPr>
              <a:t>Exec</a:t>
            </a:r>
            <a:r>
              <a:rPr lang="en-US" dirty="0">
                <a:solidFill>
                  <a:srgbClr val="000000"/>
                </a:solidFill>
                <a:latin typeface="Consolas" charset="0"/>
              </a:rPr>
              <a:t> </a:t>
            </a:r>
            <a:r>
              <a:rPr lang="en-US" dirty="0">
                <a:solidFill>
                  <a:srgbClr val="FF0000"/>
                </a:solidFill>
                <a:latin typeface="Consolas" charset="0"/>
              </a:rPr>
              <a:t>Command</a:t>
            </a:r>
            <a:r>
              <a:rPr lang="en-US" dirty="0">
                <a:solidFill>
                  <a:srgbClr val="000000"/>
                </a:solidFill>
                <a:latin typeface="Consolas" charset="0"/>
              </a:rPr>
              <a:t>=</a:t>
            </a:r>
            <a:r>
              <a:rPr lang="en-US" dirty="0">
                <a:solidFill>
                  <a:srgbClr val="0000FF"/>
                </a:solidFill>
                <a:latin typeface="Consolas" charset="0"/>
              </a:rPr>
              <a:t>"</a:t>
            </a:r>
            <a:r>
              <a:rPr lang="en-US" dirty="0" err="1">
                <a:solidFill>
                  <a:srgbClr val="0000FF"/>
                </a:solidFill>
                <a:latin typeface="Consolas" charset="0"/>
              </a:rPr>
              <a:t>npm</a:t>
            </a:r>
            <a:r>
              <a:rPr lang="en-US" dirty="0">
                <a:solidFill>
                  <a:srgbClr val="0000FF"/>
                </a:solidFill>
                <a:latin typeface="Consolas" charset="0"/>
              </a:rPr>
              <a:t> </a:t>
            </a:r>
            <a:r>
              <a:rPr lang="en-US" dirty="0" smtClean="0">
                <a:solidFill>
                  <a:srgbClr val="0000FF"/>
                </a:solidFill>
                <a:latin typeface="Consolas" charset="0"/>
              </a:rPr>
              <a:t>run dev-build"</a:t>
            </a:r>
            <a:r>
              <a:rPr lang="en-US" dirty="0" smtClean="0">
                <a:solidFill>
                  <a:srgbClr val="000000"/>
                </a:solidFill>
                <a:latin typeface="Consolas" charset="0"/>
              </a:rPr>
              <a:t> </a:t>
            </a:r>
            <a:r>
              <a:rPr lang="en-US" dirty="0">
                <a:solidFill>
                  <a:srgbClr val="FF0000"/>
                </a:solidFill>
                <a:latin typeface="Consolas" charset="0"/>
              </a:rPr>
              <a:t>Condition</a:t>
            </a:r>
            <a:r>
              <a:rPr lang="en-US" dirty="0">
                <a:solidFill>
                  <a:srgbClr val="000000"/>
                </a:solidFill>
                <a:latin typeface="Consolas" charset="0"/>
              </a:rPr>
              <a:t>=</a:t>
            </a:r>
            <a:r>
              <a:rPr lang="en-US" dirty="0">
                <a:solidFill>
                  <a:srgbClr val="0000FF"/>
                </a:solidFill>
                <a:latin typeface="Consolas" charset="0"/>
              </a:rPr>
              <a:t>"'$(Configuration)' == </a:t>
            </a:r>
            <a:r>
              <a:rPr lang="en-US" dirty="0" smtClean="0">
                <a:solidFill>
                  <a:srgbClr val="0000FF"/>
                </a:solidFill>
                <a:latin typeface="Consolas" charset="0"/>
              </a:rPr>
              <a:t>'Debug'"</a:t>
            </a:r>
            <a:r>
              <a:rPr lang="en-US" dirty="0" smtClean="0">
                <a:solidFill>
                  <a:srgbClr val="000000"/>
                </a:solidFill>
                <a:latin typeface="Consolas" charset="0"/>
              </a:rPr>
              <a:t> </a:t>
            </a:r>
            <a:r>
              <a:rPr lang="en-US" dirty="0" smtClean="0">
                <a:solidFill>
                  <a:srgbClr val="800000"/>
                </a:solidFill>
                <a:latin typeface="Consolas" charset="0"/>
              </a:rPr>
              <a:t>/&gt;</a:t>
            </a:r>
          </a:p>
          <a:p>
            <a:r>
              <a:rPr lang="en-US" dirty="0" smtClean="0">
                <a:solidFill>
                  <a:srgbClr val="800000"/>
                </a:solidFill>
                <a:latin typeface="Consolas" charset="0"/>
              </a:rPr>
              <a:t>&lt;/</a:t>
            </a:r>
            <a:r>
              <a:rPr lang="en-US" dirty="0">
                <a:solidFill>
                  <a:srgbClr val="800000"/>
                </a:solidFill>
                <a:latin typeface="Consolas" charset="0"/>
              </a:rPr>
              <a:t>Target&gt;</a:t>
            </a:r>
            <a:endParaRPr lang="en-US" b="0" dirty="0">
              <a:solidFill>
                <a:srgbClr val="000000"/>
              </a:solidFill>
              <a:effectLst/>
              <a:latin typeface="Consolas" charset="0"/>
            </a:endParaRPr>
          </a:p>
        </p:txBody>
      </p:sp>
    </p:spTree>
    <p:extLst>
      <p:ext uri="{BB962C8B-B14F-4D97-AF65-F5344CB8AC3E}">
        <p14:creationId xmlns:p14="http://schemas.microsoft.com/office/powerpoint/2010/main" val="1951231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p:txBody>
          <a:bodyPr/>
          <a:lstStyle/>
          <a:p>
            <a:r>
              <a:rPr lang="en-US" dirty="0" smtClean="0"/>
              <a:t>Visual Studio </a:t>
            </a:r>
            <a:r>
              <a:rPr lang="en-US" dirty="0" err="1" smtClean="0"/>
              <a:t>integracija</a:t>
            </a:r>
            <a:endParaRPr lang="en-US" dirty="0" smtClean="0"/>
          </a:p>
        </p:txBody>
      </p:sp>
      <p:sp>
        <p:nvSpPr>
          <p:cNvPr id="5" name="Rectangle 4"/>
          <p:cNvSpPr/>
          <p:nvPr/>
        </p:nvSpPr>
        <p:spPr>
          <a:xfrm>
            <a:off x="505859" y="3124499"/>
            <a:ext cx="11192497" cy="1200329"/>
          </a:xfrm>
          <a:prstGeom prst="rect">
            <a:avLst/>
          </a:prstGeom>
        </p:spPr>
        <p:txBody>
          <a:bodyPr wrap="square">
            <a:spAutoFit/>
          </a:bodyPr>
          <a:lstStyle/>
          <a:p>
            <a:r>
              <a:rPr lang="en-US" dirty="0">
                <a:solidFill>
                  <a:srgbClr val="800000"/>
                </a:solidFill>
                <a:latin typeface="Consolas" charset="0"/>
              </a:rPr>
              <a:t>&lt;Target</a:t>
            </a:r>
            <a:r>
              <a:rPr lang="en-US" dirty="0">
                <a:solidFill>
                  <a:srgbClr val="000000"/>
                </a:solidFill>
                <a:latin typeface="Consolas" charset="0"/>
              </a:rPr>
              <a:t> </a:t>
            </a:r>
            <a:r>
              <a:rPr lang="en-US" dirty="0">
                <a:solidFill>
                  <a:srgbClr val="FF0000"/>
                </a:solidFill>
                <a:latin typeface="Consolas" charset="0"/>
              </a:rPr>
              <a:t>Name</a:t>
            </a:r>
            <a:r>
              <a:rPr lang="en-US" dirty="0">
                <a:solidFill>
                  <a:srgbClr val="000000"/>
                </a:solidFill>
                <a:latin typeface="Consolas" charset="0"/>
              </a:rPr>
              <a:t>=</a:t>
            </a:r>
            <a:r>
              <a:rPr lang="en-US" dirty="0">
                <a:solidFill>
                  <a:srgbClr val="0000FF"/>
                </a:solidFill>
                <a:latin typeface="Consolas" charset="0"/>
              </a:rPr>
              <a:t>"</a:t>
            </a:r>
            <a:r>
              <a:rPr lang="en-US" dirty="0" err="1">
                <a:solidFill>
                  <a:srgbClr val="0000FF"/>
                </a:solidFill>
                <a:latin typeface="Consolas" charset="0"/>
              </a:rPr>
              <a:t>BeforeBuild</a:t>
            </a:r>
            <a:r>
              <a:rPr lang="en-US" dirty="0">
                <a:solidFill>
                  <a:srgbClr val="0000FF"/>
                </a:solidFill>
                <a:latin typeface="Consolas" charset="0"/>
              </a:rPr>
              <a:t>"</a:t>
            </a:r>
            <a:r>
              <a:rPr lang="en-US" dirty="0">
                <a:solidFill>
                  <a:srgbClr val="800000"/>
                </a:solidFill>
                <a:latin typeface="Consolas" charset="0"/>
              </a:rPr>
              <a:t>&gt;</a:t>
            </a:r>
            <a:endParaRPr lang="en-US" dirty="0">
              <a:solidFill>
                <a:srgbClr val="000000"/>
              </a:solidFill>
              <a:latin typeface="Consolas" charset="0"/>
            </a:endParaRPr>
          </a:p>
          <a:p>
            <a:r>
              <a:rPr lang="en-US" dirty="0" smtClean="0">
                <a:solidFill>
                  <a:srgbClr val="800000"/>
                </a:solidFill>
                <a:latin typeface="Consolas" charset="0"/>
              </a:rPr>
              <a:t>    &lt;</a:t>
            </a:r>
            <a:r>
              <a:rPr lang="en-US" dirty="0">
                <a:solidFill>
                  <a:srgbClr val="800000"/>
                </a:solidFill>
                <a:latin typeface="Consolas" charset="0"/>
              </a:rPr>
              <a:t>Exec</a:t>
            </a:r>
            <a:r>
              <a:rPr lang="en-US" dirty="0">
                <a:solidFill>
                  <a:srgbClr val="000000"/>
                </a:solidFill>
                <a:latin typeface="Consolas" charset="0"/>
              </a:rPr>
              <a:t> </a:t>
            </a:r>
            <a:r>
              <a:rPr lang="en-US" dirty="0">
                <a:solidFill>
                  <a:srgbClr val="FF0000"/>
                </a:solidFill>
                <a:latin typeface="Consolas" charset="0"/>
              </a:rPr>
              <a:t>Command</a:t>
            </a:r>
            <a:r>
              <a:rPr lang="en-US" dirty="0">
                <a:solidFill>
                  <a:srgbClr val="000000"/>
                </a:solidFill>
                <a:latin typeface="Consolas" charset="0"/>
              </a:rPr>
              <a:t>=</a:t>
            </a:r>
            <a:r>
              <a:rPr lang="en-US" dirty="0">
                <a:solidFill>
                  <a:srgbClr val="0000FF"/>
                </a:solidFill>
                <a:latin typeface="Consolas" charset="0"/>
              </a:rPr>
              <a:t>"</a:t>
            </a:r>
            <a:r>
              <a:rPr lang="en-US" dirty="0" err="1">
                <a:solidFill>
                  <a:srgbClr val="0000FF"/>
                </a:solidFill>
                <a:latin typeface="Consolas" charset="0"/>
              </a:rPr>
              <a:t>npm</a:t>
            </a:r>
            <a:r>
              <a:rPr lang="en-US" dirty="0">
                <a:solidFill>
                  <a:srgbClr val="0000FF"/>
                </a:solidFill>
                <a:latin typeface="Consolas" charset="0"/>
              </a:rPr>
              <a:t> </a:t>
            </a:r>
            <a:r>
              <a:rPr lang="en-US" dirty="0" smtClean="0">
                <a:solidFill>
                  <a:srgbClr val="0000FF"/>
                </a:solidFill>
                <a:latin typeface="Consolas" charset="0"/>
              </a:rPr>
              <a:t>run dev-build"</a:t>
            </a:r>
            <a:r>
              <a:rPr lang="en-US" dirty="0" smtClean="0">
                <a:solidFill>
                  <a:srgbClr val="000000"/>
                </a:solidFill>
                <a:latin typeface="Consolas" charset="0"/>
              </a:rPr>
              <a:t> </a:t>
            </a:r>
            <a:r>
              <a:rPr lang="en-US" dirty="0">
                <a:solidFill>
                  <a:srgbClr val="FF0000"/>
                </a:solidFill>
                <a:latin typeface="Consolas" charset="0"/>
              </a:rPr>
              <a:t>Condition</a:t>
            </a:r>
            <a:r>
              <a:rPr lang="en-US" dirty="0">
                <a:solidFill>
                  <a:srgbClr val="000000"/>
                </a:solidFill>
                <a:latin typeface="Consolas" charset="0"/>
              </a:rPr>
              <a:t>=</a:t>
            </a:r>
            <a:r>
              <a:rPr lang="en-US" dirty="0">
                <a:solidFill>
                  <a:srgbClr val="0000FF"/>
                </a:solidFill>
                <a:latin typeface="Consolas" charset="0"/>
              </a:rPr>
              <a:t>"'$(Configuration)' == </a:t>
            </a:r>
            <a:r>
              <a:rPr lang="en-US" dirty="0" smtClean="0">
                <a:solidFill>
                  <a:srgbClr val="0000FF"/>
                </a:solidFill>
                <a:latin typeface="Consolas" charset="0"/>
              </a:rPr>
              <a:t>'Debug'"</a:t>
            </a:r>
            <a:r>
              <a:rPr lang="en-US" dirty="0" smtClean="0">
                <a:solidFill>
                  <a:srgbClr val="000000"/>
                </a:solidFill>
                <a:latin typeface="Consolas" charset="0"/>
              </a:rPr>
              <a:t> </a:t>
            </a:r>
            <a:r>
              <a:rPr lang="en-US" dirty="0" smtClean="0">
                <a:solidFill>
                  <a:srgbClr val="800000"/>
                </a:solidFill>
                <a:latin typeface="Consolas" charset="0"/>
              </a:rPr>
              <a:t>/&gt;</a:t>
            </a:r>
          </a:p>
          <a:p>
            <a:r>
              <a:rPr lang="en-US" dirty="0">
                <a:solidFill>
                  <a:srgbClr val="800000"/>
                </a:solidFill>
                <a:latin typeface="Consolas" charset="0"/>
              </a:rPr>
              <a:t> </a:t>
            </a:r>
            <a:r>
              <a:rPr lang="en-US" dirty="0" smtClean="0">
                <a:solidFill>
                  <a:srgbClr val="800000"/>
                </a:solidFill>
                <a:latin typeface="Consolas" charset="0"/>
              </a:rPr>
              <a:t>   &lt;</a:t>
            </a:r>
            <a:r>
              <a:rPr lang="en-US" dirty="0">
                <a:solidFill>
                  <a:srgbClr val="800000"/>
                </a:solidFill>
                <a:latin typeface="Consolas" charset="0"/>
              </a:rPr>
              <a:t>Exec</a:t>
            </a:r>
            <a:r>
              <a:rPr lang="en-US" dirty="0">
                <a:solidFill>
                  <a:srgbClr val="000000"/>
                </a:solidFill>
                <a:latin typeface="Consolas" charset="0"/>
              </a:rPr>
              <a:t> </a:t>
            </a:r>
            <a:r>
              <a:rPr lang="en-US" dirty="0">
                <a:solidFill>
                  <a:srgbClr val="FF0000"/>
                </a:solidFill>
                <a:latin typeface="Consolas" charset="0"/>
              </a:rPr>
              <a:t>Command</a:t>
            </a:r>
            <a:r>
              <a:rPr lang="en-US" dirty="0">
                <a:solidFill>
                  <a:srgbClr val="000000"/>
                </a:solidFill>
                <a:latin typeface="Consolas" charset="0"/>
              </a:rPr>
              <a:t>=</a:t>
            </a:r>
            <a:r>
              <a:rPr lang="en-US" dirty="0">
                <a:solidFill>
                  <a:srgbClr val="0000FF"/>
                </a:solidFill>
                <a:latin typeface="Consolas" charset="0"/>
              </a:rPr>
              <a:t>"</a:t>
            </a:r>
            <a:r>
              <a:rPr lang="en-US" dirty="0" err="1">
                <a:solidFill>
                  <a:srgbClr val="0000FF"/>
                </a:solidFill>
                <a:latin typeface="Consolas" charset="0"/>
              </a:rPr>
              <a:t>npm</a:t>
            </a:r>
            <a:r>
              <a:rPr lang="en-US" dirty="0">
                <a:solidFill>
                  <a:srgbClr val="0000FF"/>
                </a:solidFill>
                <a:latin typeface="Consolas" charset="0"/>
              </a:rPr>
              <a:t> run prod-build"</a:t>
            </a:r>
            <a:r>
              <a:rPr lang="en-US" dirty="0">
                <a:solidFill>
                  <a:srgbClr val="000000"/>
                </a:solidFill>
                <a:latin typeface="Consolas" charset="0"/>
              </a:rPr>
              <a:t> </a:t>
            </a:r>
            <a:r>
              <a:rPr lang="en-US" dirty="0">
                <a:solidFill>
                  <a:srgbClr val="FF0000"/>
                </a:solidFill>
                <a:latin typeface="Consolas" charset="0"/>
              </a:rPr>
              <a:t>Condition</a:t>
            </a:r>
            <a:r>
              <a:rPr lang="en-US" dirty="0">
                <a:solidFill>
                  <a:srgbClr val="000000"/>
                </a:solidFill>
                <a:latin typeface="Consolas" charset="0"/>
              </a:rPr>
              <a:t>=</a:t>
            </a:r>
            <a:r>
              <a:rPr lang="en-US" dirty="0">
                <a:solidFill>
                  <a:srgbClr val="0000FF"/>
                </a:solidFill>
                <a:latin typeface="Consolas" charset="0"/>
              </a:rPr>
              <a:t>"'$(Configuration)' == 'Release'"</a:t>
            </a:r>
            <a:r>
              <a:rPr lang="en-US" dirty="0">
                <a:solidFill>
                  <a:srgbClr val="000000"/>
                </a:solidFill>
                <a:latin typeface="Consolas" charset="0"/>
              </a:rPr>
              <a:t> </a:t>
            </a:r>
            <a:r>
              <a:rPr lang="en-US" dirty="0">
                <a:solidFill>
                  <a:srgbClr val="800000"/>
                </a:solidFill>
                <a:latin typeface="Consolas" charset="0"/>
              </a:rPr>
              <a:t>/&gt;</a:t>
            </a:r>
            <a:endParaRPr lang="en-US" dirty="0">
              <a:solidFill>
                <a:srgbClr val="000000"/>
              </a:solidFill>
              <a:latin typeface="Consolas" charset="0"/>
            </a:endParaRPr>
          </a:p>
          <a:p>
            <a:r>
              <a:rPr lang="en-US" dirty="0">
                <a:solidFill>
                  <a:srgbClr val="800000"/>
                </a:solidFill>
                <a:latin typeface="Consolas" charset="0"/>
              </a:rPr>
              <a:t>&lt;/Target&gt;</a:t>
            </a:r>
            <a:endParaRPr lang="en-US" b="0" dirty="0">
              <a:solidFill>
                <a:srgbClr val="000000"/>
              </a:solidFill>
              <a:effectLst/>
              <a:latin typeface="Consolas" charset="0"/>
            </a:endParaRPr>
          </a:p>
        </p:txBody>
      </p:sp>
    </p:spTree>
    <p:extLst>
      <p:ext uri="{BB962C8B-B14F-4D97-AF65-F5344CB8AC3E}">
        <p14:creationId xmlns:p14="http://schemas.microsoft.com/office/powerpoint/2010/main" val="16249340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104396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npm</a:t>
            </a:r>
            <a:endParaRPr lang="en-US" dirty="0"/>
          </a:p>
        </p:txBody>
      </p:sp>
      <p:sp>
        <p:nvSpPr>
          <p:cNvPr id="3" name="Text Placeholder 2"/>
          <p:cNvSpPr>
            <a:spLocks noGrp="1"/>
          </p:cNvSpPr>
          <p:nvPr>
            <p:ph type="body" sz="quarter" idx="13"/>
          </p:nvPr>
        </p:nvSpPr>
        <p:spPr/>
        <p:txBody>
          <a:bodyPr/>
          <a:lstStyle/>
          <a:p>
            <a:r>
              <a:rPr lang="en-US" dirty="0" smtClean="0"/>
              <a:t>Visual Studio </a:t>
            </a:r>
            <a:r>
              <a:rPr lang="en-US" dirty="0" err="1" smtClean="0"/>
              <a:t>integracija</a:t>
            </a:r>
            <a:endParaRPr lang="en-US" dirty="0" smtClean="0"/>
          </a:p>
        </p:txBody>
      </p:sp>
      <p:pic>
        <p:nvPicPr>
          <p:cNvPr id="6" name="Picture 5"/>
          <p:cNvPicPr>
            <a:picLocks noChangeAspect="1"/>
          </p:cNvPicPr>
          <p:nvPr/>
        </p:nvPicPr>
        <p:blipFill>
          <a:blip r:embed="rId2"/>
          <a:stretch>
            <a:fillRect/>
          </a:stretch>
        </p:blipFill>
        <p:spPr>
          <a:xfrm>
            <a:off x="6992938" y="1886847"/>
            <a:ext cx="4851400" cy="3797300"/>
          </a:xfrm>
          <a:prstGeom prst="rect">
            <a:avLst/>
          </a:prstGeom>
        </p:spPr>
      </p:pic>
      <p:pic>
        <p:nvPicPr>
          <p:cNvPr id="7" name="Picture 6"/>
          <p:cNvPicPr>
            <a:picLocks noChangeAspect="1"/>
          </p:cNvPicPr>
          <p:nvPr/>
        </p:nvPicPr>
        <p:blipFill>
          <a:blip r:embed="rId3"/>
          <a:stretch>
            <a:fillRect/>
          </a:stretch>
        </p:blipFill>
        <p:spPr>
          <a:xfrm>
            <a:off x="734598" y="2767129"/>
            <a:ext cx="5461000" cy="901700"/>
          </a:xfrm>
          <a:prstGeom prst="rect">
            <a:avLst/>
          </a:prstGeom>
        </p:spPr>
      </p:pic>
    </p:spTree>
    <p:extLst>
      <p:ext uri="{BB962C8B-B14F-4D97-AF65-F5344CB8AC3E}">
        <p14:creationId xmlns:p14="http://schemas.microsoft.com/office/powerpoint/2010/main" val="261926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t>1) </a:t>
            </a:r>
            <a:r>
              <a:rPr lang="en-US" dirty="0" err="1" smtClean="0"/>
              <a:t>Normalan</a:t>
            </a:r>
            <a:r>
              <a:rPr lang="en-US" dirty="0" smtClean="0"/>
              <a:t> </a:t>
            </a:r>
            <a:r>
              <a:rPr lang="en-US" dirty="0" err="1" smtClean="0"/>
              <a:t>jezik</a:t>
            </a:r>
            <a:endParaRPr lang="en-US" dirty="0"/>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dirty="0" smtClean="0"/>
              <a:t>) </a:t>
            </a:r>
            <a:r>
              <a:rPr lang="en-US" dirty="0" err="1" smtClean="0"/>
              <a:t>Ispomoć</a:t>
            </a:r>
            <a:r>
              <a:rPr lang="en-US" dirty="0" smtClean="0"/>
              <a:t> </a:t>
            </a:r>
            <a:r>
              <a:rPr lang="en-US" dirty="0" err="1" smtClean="0"/>
              <a:t>prilikom</a:t>
            </a:r>
            <a:r>
              <a:rPr lang="en-US" dirty="0" smtClean="0"/>
              <a:t> </a:t>
            </a:r>
            <a:r>
              <a:rPr lang="en-US" dirty="0" err="1" smtClean="0"/>
              <a:t>čovječnosti</a:t>
            </a:r>
            <a:endParaRPr lang="en-US" dirty="0" smtClean="0"/>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3) </a:t>
            </a:r>
            <a:r>
              <a:rPr lang="en-US" dirty="0" err="1" smtClean="0"/>
              <a:t>Podrška</a:t>
            </a:r>
            <a:r>
              <a:rPr lang="en-US" dirty="0" smtClean="0"/>
              <a:t> </a:t>
            </a:r>
            <a:r>
              <a:rPr lang="en-US" dirty="0" err="1" smtClean="0"/>
              <a:t>za</a:t>
            </a:r>
            <a:r>
              <a:rPr lang="en-US" dirty="0" smtClean="0"/>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4) </a:t>
            </a:r>
            <a:r>
              <a:rPr lang="en-US" dirty="0" err="1" smtClean="0"/>
              <a:t>Podrška</a:t>
            </a:r>
            <a:r>
              <a:rPr lang="en-US" dirty="0" smtClean="0"/>
              <a:t> </a:t>
            </a:r>
            <a:r>
              <a:rPr lang="en-US" dirty="0" err="1" smtClean="0"/>
              <a:t>za</a:t>
            </a:r>
            <a:r>
              <a:rPr lang="en-US" dirty="0" smtClean="0"/>
              <a:t> </a:t>
            </a:r>
            <a:r>
              <a:rPr lang="en-US" dirty="0" err="1" smtClean="0"/>
              <a:t>upravljanje</a:t>
            </a:r>
            <a:r>
              <a:rPr lang="en-US" dirty="0" smtClean="0"/>
              <a:t> </a:t>
            </a:r>
            <a:r>
              <a:rPr lang="en-US" dirty="0" err="1" smtClean="0"/>
              <a:t>paketima</a:t>
            </a:r>
            <a:r>
              <a:rPr lang="en-US" dirty="0" smtClean="0"/>
              <a:t> </a:t>
            </a:r>
            <a:r>
              <a:rPr lang="en-US" dirty="0" err="1" smtClean="0"/>
              <a:t>unutar</a:t>
            </a:r>
            <a:r>
              <a:rPr lang="en-US" dirty="0" smtClean="0"/>
              <a:t> </a:t>
            </a:r>
            <a:r>
              <a:rPr lang="en-US" dirty="0" err="1" smtClean="0"/>
              <a:t>projekta</a:t>
            </a:r>
            <a:endParaRPr lang="en-US" dirty="0" smtClean="0"/>
          </a:p>
        </p:txBody>
      </p:sp>
    </p:spTree>
    <p:extLst>
      <p:ext uri="{BB962C8B-B14F-4D97-AF65-F5344CB8AC3E}">
        <p14:creationId xmlns:p14="http://schemas.microsoft.com/office/powerpoint/2010/main" val="172035541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t>1) </a:t>
            </a:r>
            <a:r>
              <a:rPr lang="en-US" dirty="0" err="1" smtClean="0"/>
              <a:t>Normalan</a:t>
            </a:r>
            <a:r>
              <a:rPr lang="en-US" dirty="0" smtClean="0"/>
              <a:t> </a:t>
            </a:r>
            <a:r>
              <a:rPr lang="en-US" dirty="0" err="1" smtClean="0"/>
              <a:t>jezik</a:t>
            </a:r>
            <a:endParaRPr lang="en-US" dirty="0"/>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dirty="0" smtClean="0"/>
              <a:t>) </a:t>
            </a:r>
            <a:r>
              <a:rPr lang="en-US" dirty="0" err="1" smtClean="0"/>
              <a:t>Ispomoć</a:t>
            </a:r>
            <a:r>
              <a:rPr lang="en-US" dirty="0" smtClean="0"/>
              <a:t> </a:t>
            </a:r>
            <a:r>
              <a:rPr lang="en-US" dirty="0" err="1" smtClean="0"/>
              <a:t>prilikom</a:t>
            </a:r>
            <a:r>
              <a:rPr lang="en-US" dirty="0" smtClean="0"/>
              <a:t> </a:t>
            </a:r>
            <a:r>
              <a:rPr lang="en-US" dirty="0" err="1" smtClean="0"/>
              <a:t>čovječnosti</a:t>
            </a:r>
            <a:endParaRPr lang="en-US" dirty="0" smtClean="0"/>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3) </a:t>
            </a:r>
            <a:r>
              <a:rPr lang="en-US" dirty="0" err="1" smtClean="0"/>
              <a:t>Podrška</a:t>
            </a:r>
            <a:r>
              <a:rPr lang="en-US" dirty="0" smtClean="0"/>
              <a:t> </a:t>
            </a:r>
            <a:r>
              <a:rPr lang="en-US" dirty="0" err="1" smtClean="0"/>
              <a:t>za</a:t>
            </a:r>
            <a:r>
              <a:rPr lang="en-US" dirty="0" smtClean="0"/>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1">
                    <a:lumMod val="20000"/>
                    <a:lumOff val="80000"/>
                  </a:schemeClr>
                </a:solidFill>
              </a:rPr>
              <a:t>4) </a:t>
            </a:r>
            <a:r>
              <a:rPr lang="en-US" dirty="0" err="1" smtClean="0">
                <a:solidFill>
                  <a:schemeClr val="accent1">
                    <a:lumMod val="20000"/>
                    <a:lumOff val="80000"/>
                  </a:schemeClr>
                </a:solidFill>
              </a:rPr>
              <a:t>Podrška</a:t>
            </a:r>
            <a:r>
              <a:rPr lang="en-US" dirty="0" smtClean="0">
                <a:solidFill>
                  <a:schemeClr val="accent1">
                    <a:lumMod val="20000"/>
                    <a:lumOff val="80000"/>
                  </a:schemeClr>
                </a:solidFill>
              </a:rPr>
              <a:t> </a:t>
            </a:r>
            <a:r>
              <a:rPr lang="en-US" dirty="0" err="1" smtClean="0">
                <a:solidFill>
                  <a:schemeClr val="accent1">
                    <a:lumMod val="20000"/>
                    <a:lumOff val="80000"/>
                  </a:schemeClr>
                </a:solidFill>
              </a:rPr>
              <a:t>za</a:t>
            </a:r>
            <a:r>
              <a:rPr lang="en-US" dirty="0" smtClean="0">
                <a:solidFill>
                  <a:schemeClr val="accent1">
                    <a:lumMod val="20000"/>
                    <a:lumOff val="80000"/>
                  </a:schemeClr>
                </a:solidFill>
              </a:rPr>
              <a:t> </a:t>
            </a:r>
            <a:r>
              <a:rPr lang="en-US" dirty="0" err="1" smtClean="0">
                <a:solidFill>
                  <a:schemeClr val="accent1">
                    <a:lumMod val="20000"/>
                    <a:lumOff val="80000"/>
                  </a:schemeClr>
                </a:solidFill>
              </a:rPr>
              <a:t>upravljanje</a:t>
            </a:r>
            <a:r>
              <a:rPr lang="en-US" dirty="0" smtClean="0">
                <a:solidFill>
                  <a:schemeClr val="accent1">
                    <a:lumMod val="20000"/>
                    <a:lumOff val="80000"/>
                  </a:schemeClr>
                </a:solidFill>
              </a:rPr>
              <a:t> </a:t>
            </a:r>
            <a:r>
              <a:rPr lang="en-US" dirty="0" err="1" smtClean="0">
                <a:solidFill>
                  <a:schemeClr val="accent1">
                    <a:lumMod val="20000"/>
                    <a:lumOff val="80000"/>
                  </a:schemeClr>
                </a:solidFill>
              </a:rPr>
              <a:t>paketima</a:t>
            </a:r>
            <a:r>
              <a:rPr lang="en-US" dirty="0" smtClean="0">
                <a:solidFill>
                  <a:schemeClr val="accent1">
                    <a:lumMod val="20000"/>
                    <a:lumOff val="80000"/>
                  </a:schemeClr>
                </a:solidFill>
              </a:rPr>
              <a:t> </a:t>
            </a:r>
            <a:r>
              <a:rPr lang="en-US" dirty="0" err="1" smtClean="0">
                <a:solidFill>
                  <a:schemeClr val="accent1">
                    <a:lumMod val="20000"/>
                    <a:lumOff val="80000"/>
                  </a:schemeClr>
                </a:solidFill>
              </a:rPr>
              <a:t>i</a:t>
            </a:r>
            <a:r>
              <a:rPr lang="en-US" dirty="0" smtClean="0">
                <a:solidFill>
                  <a:schemeClr val="accent1">
                    <a:lumMod val="20000"/>
                    <a:lumOff val="80000"/>
                  </a:schemeClr>
                </a:solidFill>
              </a:rPr>
              <a:t> </a:t>
            </a:r>
            <a:r>
              <a:rPr lang="en-US" dirty="0" err="1" smtClean="0">
                <a:solidFill>
                  <a:schemeClr val="accent1">
                    <a:lumMod val="20000"/>
                    <a:lumOff val="80000"/>
                  </a:schemeClr>
                </a:solidFill>
              </a:rPr>
              <a:t>projektom</a:t>
            </a:r>
            <a:endParaRPr lang="en-US" dirty="0" smtClean="0">
              <a:solidFill>
                <a:schemeClr val="accent1">
                  <a:lumMod val="20000"/>
                  <a:lumOff val="80000"/>
                </a:schemeClr>
              </a:solidFill>
            </a:endParaRPr>
          </a:p>
        </p:txBody>
      </p:sp>
    </p:spTree>
    <p:extLst>
      <p:ext uri="{BB962C8B-B14F-4D97-AF65-F5344CB8AC3E}">
        <p14:creationId xmlns:p14="http://schemas.microsoft.com/office/powerpoint/2010/main" val="148316133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JavaScript </a:t>
            </a:r>
            <a:r>
              <a:rPr lang="en-US" dirty="0" err="1" smtClean="0"/>
              <a:t>bundleri</a:t>
            </a:r>
            <a:r>
              <a:rPr lang="en-US" dirty="0" smtClean="0"/>
              <a:t> </a:t>
            </a:r>
            <a:r>
              <a:rPr lang="en-US" dirty="0" err="1" smtClean="0"/>
              <a:t>i</a:t>
            </a:r>
            <a:r>
              <a:rPr lang="en-US" dirty="0" smtClean="0"/>
              <a:t> task </a:t>
            </a:r>
            <a:r>
              <a:rPr lang="en-US" dirty="0" err="1"/>
              <a:t>r</a:t>
            </a:r>
            <a:r>
              <a:rPr lang="en-US" dirty="0" err="1" smtClean="0"/>
              <a:t>unneri</a:t>
            </a:r>
            <a:endParaRPr lang="en-US" dirty="0"/>
          </a:p>
        </p:txBody>
      </p:sp>
      <p:sp>
        <p:nvSpPr>
          <p:cNvPr id="7" name="Text Placeholder 6"/>
          <p:cNvSpPr>
            <a:spLocks noGrp="1"/>
          </p:cNvSpPr>
          <p:nvPr>
            <p:ph type="body" sz="quarter" idx="29"/>
          </p:nvPr>
        </p:nvSpPr>
        <p:spPr>
          <a:xfrm>
            <a:off x="457580" y="1400020"/>
            <a:ext cx="2743200" cy="2743200"/>
          </a:xfrm>
        </p:spPr>
        <p:txBody>
          <a:bodyPr anchor="ctr"/>
          <a:lstStyle/>
          <a:p>
            <a:pPr algn="ctr"/>
            <a:r>
              <a:rPr lang="en-US" dirty="0" err="1" smtClean="0">
                <a:solidFill>
                  <a:schemeClr val="tx1"/>
                </a:solidFill>
              </a:rPr>
              <a:t>Webpack</a:t>
            </a:r>
            <a:endParaRPr lang="en-US" dirty="0">
              <a:solidFill>
                <a:schemeClr val="tx1"/>
              </a:solidFill>
            </a:endParaRPr>
          </a:p>
        </p:txBody>
      </p:sp>
      <p:sp>
        <p:nvSpPr>
          <p:cNvPr id="8" name="Text Placeholder 7"/>
          <p:cNvSpPr>
            <a:spLocks noGrp="1"/>
          </p:cNvSpPr>
          <p:nvPr>
            <p:ph type="body" sz="quarter" idx="30"/>
          </p:nvPr>
        </p:nvSpPr>
        <p:spPr>
          <a:xfrm>
            <a:off x="3322871" y="1400020"/>
            <a:ext cx="2742914" cy="2743200"/>
          </a:xfrm>
        </p:spPr>
        <p:txBody>
          <a:bodyPr anchor="ctr"/>
          <a:lstStyle/>
          <a:p>
            <a:pPr algn="ctr"/>
            <a:r>
              <a:rPr lang="en-US" dirty="0" smtClean="0">
                <a:solidFill>
                  <a:schemeClr val="tx1"/>
                </a:solidFill>
              </a:rPr>
              <a:t>Grunt</a:t>
            </a:r>
            <a:endParaRPr lang="en-US" dirty="0">
              <a:solidFill>
                <a:schemeClr val="tx1"/>
              </a:solidFill>
            </a:endParaRPr>
          </a:p>
        </p:txBody>
      </p:sp>
      <p:sp>
        <p:nvSpPr>
          <p:cNvPr id="9" name="Text Placeholder 8"/>
          <p:cNvSpPr>
            <a:spLocks noGrp="1"/>
          </p:cNvSpPr>
          <p:nvPr>
            <p:ph type="body" sz="quarter" idx="32"/>
          </p:nvPr>
        </p:nvSpPr>
        <p:spPr>
          <a:xfrm>
            <a:off x="6187706" y="1400020"/>
            <a:ext cx="2742914" cy="2743200"/>
          </a:xfrm>
        </p:spPr>
        <p:txBody>
          <a:bodyPr anchor="ctr"/>
          <a:lstStyle/>
          <a:p>
            <a:pPr algn="ctr"/>
            <a:r>
              <a:rPr lang="en-US" dirty="0" smtClean="0">
                <a:solidFill>
                  <a:schemeClr val="tx1"/>
                </a:solidFill>
              </a:rPr>
              <a:t>Gulp</a:t>
            </a:r>
            <a:endParaRPr lang="en-US" dirty="0">
              <a:solidFill>
                <a:schemeClr val="tx1"/>
              </a:solidFill>
            </a:endParaRPr>
          </a:p>
        </p:txBody>
      </p:sp>
      <p:sp>
        <p:nvSpPr>
          <p:cNvPr id="10" name="Text Placeholder 9"/>
          <p:cNvSpPr>
            <a:spLocks noGrp="1"/>
          </p:cNvSpPr>
          <p:nvPr>
            <p:ph type="body" sz="quarter" idx="33"/>
          </p:nvPr>
        </p:nvSpPr>
        <p:spPr>
          <a:xfrm>
            <a:off x="9052627" y="1400020"/>
            <a:ext cx="2742914" cy="2743200"/>
          </a:xfrm>
        </p:spPr>
        <p:txBody>
          <a:bodyPr anchor="ctr"/>
          <a:lstStyle/>
          <a:p>
            <a:pPr algn="ctr"/>
            <a:r>
              <a:rPr lang="en-US" dirty="0" err="1" smtClean="0">
                <a:solidFill>
                  <a:schemeClr val="tx1"/>
                </a:solidFill>
              </a:rPr>
              <a:t>Browserify</a:t>
            </a:r>
            <a:endParaRPr lang="en-US" dirty="0">
              <a:solidFill>
                <a:schemeClr val="tx1"/>
              </a:solidFill>
            </a:endParaRPr>
          </a:p>
        </p:txBody>
      </p:sp>
    </p:spTree>
    <p:extLst>
      <p:ext uri="{BB962C8B-B14F-4D97-AF65-F5344CB8AC3E}">
        <p14:creationId xmlns:p14="http://schemas.microsoft.com/office/powerpoint/2010/main" val="9988177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JavaScript Task </a:t>
            </a:r>
            <a:r>
              <a:rPr lang="en-US" dirty="0" err="1" smtClean="0"/>
              <a:t>Runneri</a:t>
            </a:r>
            <a:endParaRPr lang="en-US" dirty="0"/>
          </a:p>
        </p:txBody>
      </p:sp>
      <p:sp>
        <p:nvSpPr>
          <p:cNvPr id="7" name="Text Placeholder 6"/>
          <p:cNvSpPr>
            <a:spLocks noGrp="1"/>
          </p:cNvSpPr>
          <p:nvPr>
            <p:ph type="body" sz="quarter" idx="29"/>
          </p:nvPr>
        </p:nvSpPr>
        <p:spPr>
          <a:xfrm>
            <a:off x="457580" y="1400020"/>
            <a:ext cx="2743200" cy="2743200"/>
          </a:xfrm>
        </p:spPr>
        <p:txBody>
          <a:bodyPr anchor="ctr"/>
          <a:lstStyle/>
          <a:p>
            <a:pPr algn="ctr"/>
            <a:r>
              <a:rPr lang="en-US" dirty="0" err="1" smtClean="0">
                <a:solidFill>
                  <a:schemeClr val="tx1"/>
                </a:solidFill>
              </a:rPr>
              <a:t>Webpack</a:t>
            </a:r>
            <a:endParaRPr lang="en-US" dirty="0">
              <a:solidFill>
                <a:schemeClr val="tx1"/>
              </a:solidFill>
            </a:endParaRPr>
          </a:p>
        </p:txBody>
      </p:sp>
      <p:sp>
        <p:nvSpPr>
          <p:cNvPr id="8" name="Text Placeholder 7"/>
          <p:cNvSpPr>
            <a:spLocks noGrp="1"/>
          </p:cNvSpPr>
          <p:nvPr>
            <p:ph type="body" sz="quarter" idx="30"/>
          </p:nvPr>
        </p:nvSpPr>
        <p:spPr>
          <a:xfrm>
            <a:off x="3322871" y="1400020"/>
            <a:ext cx="2742914" cy="2743200"/>
          </a:xfrm>
          <a:solidFill>
            <a:schemeClr val="tx2">
              <a:lumMod val="20000"/>
              <a:lumOff val="80000"/>
            </a:schemeClr>
          </a:solidFill>
        </p:spPr>
        <p:txBody>
          <a:bodyPr anchor="ctr"/>
          <a:lstStyle/>
          <a:p>
            <a:pPr algn="ctr"/>
            <a:r>
              <a:rPr lang="en-US" dirty="0" smtClean="0">
                <a:solidFill>
                  <a:schemeClr val="tx2">
                    <a:lumMod val="20000"/>
                    <a:lumOff val="80000"/>
                  </a:schemeClr>
                </a:solidFill>
              </a:rPr>
              <a:t>Grunt</a:t>
            </a:r>
            <a:endParaRPr lang="en-US" dirty="0">
              <a:solidFill>
                <a:schemeClr val="tx2">
                  <a:lumMod val="20000"/>
                  <a:lumOff val="80000"/>
                </a:schemeClr>
              </a:solidFill>
            </a:endParaRPr>
          </a:p>
        </p:txBody>
      </p:sp>
      <p:sp>
        <p:nvSpPr>
          <p:cNvPr id="9" name="Text Placeholder 8"/>
          <p:cNvSpPr>
            <a:spLocks noGrp="1"/>
          </p:cNvSpPr>
          <p:nvPr>
            <p:ph type="body" sz="quarter" idx="32"/>
          </p:nvPr>
        </p:nvSpPr>
        <p:spPr>
          <a:xfrm>
            <a:off x="6187706" y="1400020"/>
            <a:ext cx="2742914" cy="2743200"/>
          </a:xfrm>
          <a:solidFill>
            <a:schemeClr val="tx2">
              <a:lumMod val="20000"/>
              <a:lumOff val="80000"/>
            </a:schemeClr>
          </a:solidFill>
        </p:spPr>
        <p:txBody>
          <a:bodyPr anchor="ctr"/>
          <a:lstStyle/>
          <a:p>
            <a:pPr algn="ctr"/>
            <a:r>
              <a:rPr lang="en-US" dirty="0" smtClean="0">
                <a:solidFill>
                  <a:schemeClr val="tx2">
                    <a:lumMod val="20000"/>
                    <a:lumOff val="80000"/>
                  </a:schemeClr>
                </a:solidFill>
              </a:rPr>
              <a:t>Gulp</a:t>
            </a:r>
            <a:endParaRPr lang="en-US" dirty="0">
              <a:solidFill>
                <a:schemeClr val="tx2">
                  <a:lumMod val="20000"/>
                  <a:lumOff val="80000"/>
                </a:schemeClr>
              </a:solidFill>
            </a:endParaRPr>
          </a:p>
        </p:txBody>
      </p:sp>
      <p:sp>
        <p:nvSpPr>
          <p:cNvPr id="10" name="Text Placeholder 9"/>
          <p:cNvSpPr>
            <a:spLocks noGrp="1"/>
          </p:cNvSpPr>
          <p:nvPr>
            <p:ph type="body" sz="quarter" idx="33"/>
          </p:nvPr>
        </p:nvSpPr>
        <p:spPr>
          <a:xfrm>
            <a:off x="9052627" y="1400020"/>
            <a:ext cx="2742914" cy="2743200"/>
          </a:xfrm>
          <a:solidFill>
            <a:schemeClr val="tx2">
              <a:lumMod val="20000"/>
              <a:lumOff val="80000"/>
            </a:schemeClr>
          </a:solidFill>
        </p:spPr>
        <p:txBody>
          <a:bodyPr anchor="ctr"/>
          <a:lstStyle/>
          <a:p>
            <a:pPr algn="ctr"/>
            <a:r>
              <a:rPr lang="en-US" dirty="0" err="1" smtClean="0">
                <a:solidFill>
                  <a:schemeClr val="tx2">
                    <a:lumMod val="20000"/>
                    <a:lumOff val="80000"/>
                  </a:schemeClr>
                </a:solidFill>
              </a:rPr>
              <a:t>Browserify</a:t>
            </a:r>
            <a:endParaRPr lang="en-US" dirty="0">
              <a:solidFill>
                <a:schemeClr val="tx2">
                  <a:lumMod val="20000"/>
                  <a:lumOff val="80000"/>
                </a:schemeClr>
              </a:solidFill>
            </a:endParaRPr>
          </a:p>
        </p:txBody>
      </p:sp>
    </p:spTree>
    <p:extLst>
      <p:ext uri="{BB962C8B-B14F-4D97-AF65-F5344CB8AC3E}">
        <p14:creationId xmlns:p14="http://schemas.microsoft.com/office/powerpoint/2010/main" val="5408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3" name="Text Placeholder 2"/>
          <p:cNvSpPr>
            <a:spLocks noGrp="1"/>
          </p:cNvSpPr>
          <p:nvPr>
            <p:ph type="body" sz="quarter" idx="13"/>
          </p:nvPr>
        </p:nvSpPr>
        <p:spPr/>
        <p:txBody>
          <a:bodyPr/>
          <a:lstStyle/>
          <a:p>
            <a:pPr marL="0" indent="0">
              <a:buNone/>
            </a:pPr>
            <a:r>
              <a:rPr lang="en-US" dirty="0" smtClean="0"/>
              <a:t>&gt; </a:t>
            </a:r>
            <a:r>
              <a:rPr lang="en-US" dirty="0" err="1" smtClean="0"/>
              <a:t>npm</a:t>
            </a:r>
            <a:r>
              <a:rPr lang="en-US" dirty="0" smtClean="0"/>
              <a:t> </a:t>
            </a:r>
            <a:r>
              <a:rPr lang="en-US" dirty="0"/>
              <a:t>install </a:t>
            </a:r>
            <a:r>
              <a:rPr lang="en-US" dirty="0" err="1" smtClean="0"/>
              <a:t>webpack</a:t>
            </a:r>
            <a:endParaRPr lang="en-US" dirty="0" smtClean="0"/>
          </a:p>
          <a:p>
            <a:pPr marL="0" indent="0">
              <a:buNone/>
            </a:pPr>
            <a:r>
              <a:rPr lang="en-US" dirty="0" smtClean="0"/>
              <a:t>&gt; </a:t>
            </a:r>
            <a:r>
              <a:rPr lang="en-US" dirty="0" err="1" smtClean="0"/>
              <a:t>webpack</a:t>
            </a:r>
            <a:r>
              <a:rPr lang="en-US" dirty="0" smtClean="0"/>
              <a:t> </a:t>
            </a:r>
          </a:p>
        </p:txBody>
      </p:sp>
    </p:spTree>
    <p:extLst>
      <p:ext uri="{BB962C8B-B14F-4D97-AF65-F5344CB8AC3E}">
        <p14:creationId xmlns:p14="http://schemas.microsoft.com/office/powerpoint/2010/main" val="7127531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477328"/>
          </a:xfrm>
          <a:prstGeom prst="rect">
            <a:avLst/>
          </a:prstGeom>
          <a:solidFill>
            <a:schemeClr val="bg1"/>
          </a:solidFill>
          <a:ln>
            <a:solidFill>
              <a:schemeClr val="tx1">
                <a:lumMod val="50000"/>
                <a:lumOff val="50000"/>
              </a:schemeClr>
            </a:solidFill>
          </a:ln>
        </p:spPr>
        <p:txBody>
          <a:bodyPr wrap="square">
            <a:spAutoFit/>
          </a:bodyPr>
          <a:lstStyle/>
          <a:p>
            <a:r>
              <a:rPr lang="en-US" dirty="0" smtClean="0">
                <a:solidFill>
                  <a:srgbClr val="0000FF"/>
                </a:solidFill>
                <a:latin typeface="Menlo" charset="0"/>
              </a:rPr>
              <a:t>import</a:t>
            </a:r>
            <a:r>
              <a:rPr lang="en-US" dirty="0" smtClean="0">
                <a:solidFill>
                  <a:srgbClr val="000000"/>
                </a:solidFill>
                <a:latin typeface="Menlo" charset="0"/>
              </a:rPr>
              <a:t> </a:t>
            </a:r>
            <a:r>
              <a:rPr lang="en-US" dirty="0">
                <a:solidFill>
                  <a:srgbClr val="000000"/>
                </a:solidFill>
                <a:latin typeface="Menlo" charset="0"/>
              </a:rPr>
              <a:t>greeting </a:t>
            </a:r>
            <a:r>
              <a:rPr lang="en-US" dirty="0" smtClean="0">
                <a:solidFill>
                  <a:srgbClr val="0000FF"/>
                </a:solidFill>
                <a:latin typeface="Menlo" charset="0"/>
              </a:rPr>
              <a:t>from</a:t>
            </a:r>
            <a:r>
              <a:rPr lang="en-US" dirty="0" smtClean="0">
                <a:solidFill>
                  <a:srgbClr val="000000"/>
                </a:solidFill>
                <a:latin typeface="Menlo" charset="0"/>
              </a:rPr>
              <a:t> </a:t>
            </a:r>
            <a:r>
              <a:rPr lang="en-US" dirty="0" smtClean="0">
                <a:solidFill>
                  <a:srgbClr val="A31515"/>
                </a:solidFill>
                <a:latin typeface="Menlo" charset="0"/>
              </a:rPr>
              <a:t>'./</a:t>
            </a:r>
            <a:r>
              <a:rPr lang="en-US" dirty="0" err="1" smtClean="0">
                <a:solidFill>
                  <a:srgbClr val="A31515"/>
                </a:solidFill>
                <a:latin typeface="Menlo" charset="0"/>
              </a:rPr>
              <a:t>lib.js</a:t>
            </a:r>
            <a:r>
              <a:rPr lang="en-US" dirty="0">
                <a:solidFill>
                  <a:srgbClr val="A31515"/>
                </a:solidFill>
                <a:latin typeface="Menlo" charset="0"/>
              </a:rPr>
              <a: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p>
          <a:p>
            <a:endParaRPr lang="en-US" b="0" dirty="0" smtClean="0">
              <a:solidFill>
                <a:srgbClr val="000000"/>
              </a:solidFill>
              <a:effectLst/>
              <a:latin typeface="Menlo" charset="0"/>
            </a:endParaRPr>
          </a:p>
          <a:p>
            <a:endParaRPr lang="en-US" b="0" dirty="0">
              <a:solidFill>
                <a:srgbClr val="000000"/>
              </a:solidFill>
              <a:effectLst/>
              <a:latin typeface="Menlo" charset="0"/>
            </a:endParaRPr>
          </a:p>
        </p:txBody>
      </p:sp>
      <p:sp>
        <p:nvSpPr>
          <p:cNvPr id="6" name="TextBox 5"/>
          <p:cNvSpPr txBox="1"/>
          <p:nvPr/>
        </p:nvSpPr>
        <p:spPr>
          <a:xfrm>
            <a:off x="1079871" y="1362266"/>
            <a:ext cx="94320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lib.js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sp>
        <p:nvSpPr>
          <p:cNvPr id="23" name="Rectangle 22"/>
          <p:cNvSpPr/>
          <p:nvPr/>
        </p:nvSpPr>
        <p:spPr>
          <a:xfrm>
            <a:off x="545617" y="2121198"/>
            <a:ext cx="4821513" cy="1323439"/>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rgbClr val="0000FF"/>
                </a:solidFill>
                <a:latin typeface="Menlo" charset="0"/>
              </a:rPr>
              <a:t>function</a:t>
            </a:r>
            <a:r>
              <a:rPr lang="en-US" sz="1600" dirty="0" smtClean="0">
                <a:solidFill>
                  <a:srgbClr val="000000"/>
                </a:solidFill>
                <a:latin typeface="Menlo" charset="0"/>
              </a:rPr>
              <a:t> greeting(){</a:t>
            </a:r>
            <a:endParaRPr lang="en-US" sz="1600" dirty="0">
              <a:solidFill>
                <a:srgbClr val="000000"/>
              </a:solidFill>
              <a:latin typeface="Menlo" charset="0"/>
            </a:endParaRPr>
          </a:p>
          <a:p>
            <a:r>
              <a:rPr lang="en-US" sz="1600" dirty="0" smtClean="0">
                <a:solidFill>
                  <a:srgbClr val="000000"/>
                </a:solidFill>
                <a:latin typeface="Menlo" charset="0"/>
              </a:rPr>
              <a:t>   </a:t>
            </a:r>
            <a:r>
              <a:rPr lang="en-US" sz="1600" dirty="0" err="1" smtClean="0">
                <a:solidFill>
                  <a:srgbClr val="000000"/>
                </a:solidFill>
                <a:latin typeface="Menlo" charset="0"/>
              </a:rPr>
              <a:t>console.log</a:t>
            </a:r>
            <a:r>
              <a:rPr lang="en-US" sz="1600" dirty="0">
                <a:solidFill>
                  <a:srgbClr val="000000"/>
                </a:solidFill>
                <a:latin typeface="Menlo" charset="0"/>
              </a:rPr>
              <a:t>(</a:t>
            </a:r>
            <a:r>
              <a:rPr lang="en-US" sz="1600" dirty="0">
                <a:solidFill>
                  <a:srgbClr val="A31515"/>
                </a:solidFill>
                <a:latin typeface="Menlo" charset="0"/>
              </a:rPr>
              <a:t>'hello world'</a:t>
            </a:r>
            <a:r>
              <a:rPr lang="en-US" sz="1600" dirty="0">
                <a:solidFill>
                  <a:srgbClr val="000000"/>
                </a:solidFill>
                <a:latin typeface="Menlo" charset="0"/>
              </a:rPr>
              <a:t>);</a:t>
            </a:r>
          </a:p>
          <a:p>
            <a:r>
              <a:rPr lang="en-US" sz="1600" dirty="0" smtClean="0">
                <a:solidFill>
                  <a:srgbClr val="000000"/>
                </a:solidFill>
                <a:latin typeface="Menlo" charset="0"/>
              </a:rPr>
              <a:t>}</a:t>
            </a:r>
          </a:p>
          <a:p>
            <a:endParaRPr lang="en-US" sz="1600" b="0" dirty="0" smtClean="0">
              <a:solidFill>
                <a:srgbClr val="000000"/>
              </a:solidFill>
              <a:effectLst/>
              <a:latin typeface="Menlo" charset="0"/>
            </a:endParaRPr>
          </a:p>
          <a:p>
            <a:endParaRPr lang="en-US" sz="1600" b="0" dirty="0">
              <a:solidFill>
                <a:srgbClr val="000000"/>
              </a:solidFill>
              <a:effectLst/>
              <a:latin typeface="Menlo" charset="0"/>
            </a:endParaRPr>
          </a:p>
        </p:txBody>
      </p:sp>
      <p:sp>
        <p:nvSpPr>
          <p:cNvPr id="3" name="Rectangle 2"/>
          <p:cNvSpPr/>
          <p:nvPr/>
        </p:nvSpPr>
        <p:spPr>
          <a:xfrm>
            <a:off x="7572583" y="2121198"/>
            <a:ext cx="6216650" cy="1477328"/>
          </a:xfrm>
          <a:prstGeom prst="rect">
            <a:avLst/>
          </a:prstGeom>
        </p:spPr>
        <p:txBody>
          <a:bodyPr>
            <a:spAutoFit/>
          </a:bodyPr>
          <a:lstStyle/>
          <a:p>
            <a:r>
              <a:rPr lang="en-US" dirty="0">
                <a:solidFill>
                  <a:srgbClr val="800000"/>
                </a:solidFill>
                <a:latin typeface="Menlo" charset="0"/>
              </a:rPr>
              <a:t>&lt;script</a:t>
            </a:r>
            <a:r>
              <a:rPr lang="en-US" dirty="0">
                <a:solidFill>
                  <a:srgbClr val="000000"/>
                </a:solidFill>
                <a:latin typeface="Menlo" charset="0"/>
              </a:rPr>
              <a:t> </a:t>
            </a:r>
            <a:r>
              <a:rPr lang="en-US" dirty="0" err="1">
                <a:solidFill>
                  <a:srgbClr val="FF0000"/>
                </a:solidFill>
                <a:latin typeface="Menlo" charset="0"/>
              </a:rPr>
              <a:t>src</a:t>
            </a:r>
            <a:r>
              <a:rPr lang="en-US" dirty="0" smtClean="0">
                <a:solidFill>
                  <a:srgbClr val="000000"/>
                </a:solidFill>
                <a:latin typeface="Menlo" charset="0"/>
              </a:rPr>
              <a:t>=</a:t>
            </a:r>
            <a:r>
              <a:rPr lang="en-US" dirty="0" smtClean="0">
                <a:solidFill>
                  <a:srgbClr val="0000FF"/>
                </a:solidFill>
                <a:latin typeface="Menlo" charset="0"/>
              </a:rPr>
              <a:t>"</a:t>
            </a:r>
            <a:r>
              <a:rPr lang="en-US" dirty="0" err="1" smtClean="0">
                <a:solidFill>
                  <a:srgbClr val="0000FF"/>
                </a:solidFill>
                <a:latin typeface="Menlo" charset="0"/>
              </a:rPr>
              <a:t>lib.js</a:t>
            </a:r>
            <a:r>
              <a:rPr lang="en-US" dirty="0">
                <a:solidFill>
                  <a:srgbClr val="0000FF"/>
                </a:solidFill>
                <a:latin typeface="Menlo" charset="0"/>
              </a:rPr>
              <a:t>"</a:t>
            </a:r>
            <a:r>
              <a:rPr lang="en-US" dirty="0">
                <a:solidFill>
                  <a:srgbClr val="000000"/>
                </a:solidFill>
                <a:latin typeface="Menlo" charset="0"/>
              </a:rPr>
              <a:t> </a:t>
            </a:r>
            <a:r>
              <a:rPr lang="en-US" dirty="0">
                <a:solidFill>
                  <a:srgbClr val="800000"/>
                </a:solidFill>
                <a:latin typeface="Menlo" charset="0"/>
              </a:rPr>
              <a:t>/&gt;</a:t>
            </a:r>
            <a:endParaRPr lang="en-US" dirty="0">
              <a:solidFill>
                <a:srgbClr val="000000"/>
              </a:solidFill>
              <a:latin typeface="Menlo" charset="0"/>
            </a:endParaRPr>
          </a:p>
          <a:p>
            <a:r>
              <a:rPr lang="en-US" dirty="0">
                <a:solidFill>
                  <a:srgbClr val="800000"/>
                </a:solidFill>
                <a:latin typeface="Menlo" charset="0"/>
              </a:rPr>
              <a:t>&lt;script</a:t>
            </a:r>
            <a:r>
              <a:rPr lang="en-US" dirty="0">
                <a:solidFill>
                  <a:srgbClr val="000000"/>
                </a:solidFill>
                <a:latin typeface="Menlo" charset="0"/>
              </a:rPr>
              <a:t> </a:t>
            </a:r>
            <a:r>
              <a:rPr lang="en-US" dirty="0" err="1">
                <a:solidFill>
                  <a:srgbClr val="FF0000"/>
                </a:solidFill>
                <a:latin typeface="Menlo" charset="0"/>
              </a:rPr>
              <a:t>src</a:t>
            </a:r>
            <a:r>
              <a:rPr lang="en-US" dirty="0" smtClean="0">
                <a:solidFill>
                  <a:srgbClr val="000000"/>
                </a:solidFill>
                <a:latin typeface="Menlo" charset="0"/>
              </a:rPr>
              <a:t>=</a:t>
            </a:r>
            <a:r>
              <a:rPr lang="en-US" dirty="0" smtClean="0">
                <a:solidFill>
                  <a:srgbClr val="0000FF"/>
                </a:solidFill>
                <a:latin typeface="Menlo" charset="0"/>
              </a:rPr>
              <a:t>"</a:t>
            </a:r>
            <a:r>
              <a:rPr lang="en-US" dirty="0" err="1" smtClean="0">
                <a:solidFill>
                  <a:srgbClr val="0000FF"/>
                </a:solidFill>
                <a:latin typeface="Menlo" charset="0"/>
              </a:rPr>
              <a:t>index.js</a:t>
            </a:r>
            <a:r>
              <a:rPr lang="en-US" dirty="0">
                <a:solidFill>
                  <a:srgbClr val="0000FF"/>
                </a:solidFill>
                <a:latin typeface="Menlo" charset="0"/>
              </a:rPr>
              <a:t>"</a:t>
            </a:r>
            <a:r>
              <a:rPr lang="en-US" dirty="0">
                <a:solidFill>
                  <a:srgbClr val="000000"/>
                </a:solidFill>
                <a:latin typeface="Menlo" charset="0"/>
              </a:rPr>
              <a:t> </a:t>
            </a:r>
            <a:r>
              <a:rPr lang="en-US" dirty="0">
                <a:solidFill>
                  <a:srgbClr val="800000"/>
                </a:solidFill>
                <a:latin typeface="Menlo" charset="0"/>
              </a:rPr>
              <a:t>/&gt;</a:t>
            </a:r>
            <a:endParaRPr lang="en-US" dirty="0">
              <a:solidFill>
                <a:srgbClr val="000000"/>
              </a:solidFill>
              <a:latin typeface="Menlo" charset="0"/>
            </a:endParaRPr>
          </a:p>
          <a:p>
            <a:r>
              <a:rPr lang="en-US" dirty="0">
                <a:solidFill>
                  <a:srgbClr val="000000"/>
                </a:solidFill>
                <a:latin typeface="Menlo" charset="0"/>
              </a:rPr>
              <a:t/>
            </a:r>
            <a:br>
              <a:rPr lang="en-US" dirty="0">
                <a:solidFill>
                  <a:srgbClr val="000000"/>
                </a:solidFill>
                <a:latin typeface="Menlo" charset="0"/>
              </a:rPr>
            </a:br>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Tree>
    <p:extLst>
      <p:ext uri="{BB962C8B-B14F-4D97-AF65-F5344CB8AC3E}">
        <p14:creationId xmlns:p14="http://schemas.microsoft.com/office/powerpoint/2010/main" val="994151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par>
                                <p:cTn id="38" presetID="10" presetClass="exit" presetSubtype="0" fill="hold" grpId="1"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23" grpId="0" animBg="1"/>
      <p:bldP spid="3" grpId="0"/>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477328"/>
          </a:xfrm>
          <a:prstGeom prst="rect">
            <a:avLst/>
          </a:prstGeom>
          <a:solidFill>
            <a:schemeClr val="bg1"/>
          </a:solidFill>
          <a:ln>
            <a:solidFill>
              <a:schemeClr val="tx1">
                <a:lumMod val="50000"/>
                <a:lumOff val="50000"/>
              </a:schemeClr>
            </a:solidFill>
          </a:ln>
        </p:spPr>
        <p:txBody>
          <a:bodyPr wrap="square">
            <a:spAutoFit/>
          </a:bodyPr>
          <a:lstStyle/>
          <a:p>
            <a:r>
              <a:rPr lang="en-US" dirty="0" smtClean="0">
                <a:solidFill>
                  <a:srgbClr val="0000FF"/>
                </a:solidFill>
                <a:latin typeface="Menlo" charset="0"/>
              </a:rPr>
              <a:t>import</a:t>
            </a:r>
            <a:r>
              <a:rPr lang="en-US" dirty="0" smtClean="0">
                <a:solidFill>
                  <a:srgbClr val="000000"/>
                </a:solidFill>
                <a:latin typeface="Menlo" charset="0"/>
              </a:rPr>
              <a:t> greeting </a:t>
            </a:r>
            <a:r>
              <a:rPr lang="en-US" dirty="0" smtClean="0">
                <a:solidFill>
                  <a:srgbClr val="0000FF"/>
                </a:solidFill>
                <a:latin typeface="Menlo" charset="0"/>
              </a:rPr>
              <a:t>from</a:t>
            </a:r>
            <a:r>
              <a:rPr lang="en-US" dirty="0" smtClean="0">
                <a:solidFill>
                  <a:srgbClr val="000000"/>
                </a:solidFill>
                <a:latin typeface="Menlo" charset="0"/>
              </a:rPr>
              <a:t> </a:t>
            </a:r>
            <a:r>
              <a:rPr lang="en-US" dirty="0" smtClean="0">
                <a:solidFill>
                  <a:srgbClr val="A31515"/>
                </a:solidFill>
                <a:latin typeface="Menlo" charset="0"/>
              </a:rPr>
              <a:t>'./</a:t>
            </a:r>
            <a:r>
              <a:rPr lang="en-US" dirty="0" err="1" smtClean="0">
                <a:solidFill>
                  <a:srgbClr val="A31515"/>
                </a:solidFill>
                <a:latin typeface="Menlo" charset="0"/>
              </a:rPr>
              <a:t>lib.js</a:t>
            </a:r>
            <a:r>
              <a:rPr lang="en-US" dirty="0">
                <a:solidFill>
                  <a:srgbClr val="A31515"/>
                </a:solidFill>
                <a:latin typeface="Menlo" charset="0"/>
              </a:rPr>
              <a: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p>
          <a:p>
            <a:endParaRPr lang="en-US" b="0" dirty="0" smtClean="0">
              <a:solidFill>
                <a:srgbClr val="000000"/>
              </a:solidFill>
              <a:effectLst/>
              <a:latin typeface="Menlo" charset="0"/>
            </a:endParaRPr>
          </a:p>
          <a:p>
            <a:endParaRPr lang="en-US" b="0" dirty="0">
              <a:solidFill>
                <a:srgbClr val="000000"/>
              </a:solidFill>
              <a:effectLst/>
              <a:latin typeface="Menlo" charset="0"/>
            </a:endParaRPr>
          </a:p>
        </p:txBody>
      </p:sp>
      <p:sp>
        <p:nvSpPr>
          <p:cNvPr id="6" name="TextBox 5"/>
          <p:cNvSpPr txBox="1"/>
          <p:nvPr/>
        </p:nvSpPr>
        <p:spPr>
          <a:xfrm>
            <a:off x="1079871" y="1362266"/>
            <a:ext cx="94320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lib.js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sp>
        <p:nvSpPr>
          <p:cNvPr id="14" name="Rectangle 13"/>
          <p:cNvSpPr/>
          <p:nvPr/>
        </p:nvSpPr>
        <p:spPr>
          <a:xfrm>
            <a:off x="7455384" y="3184685"/>
            <a:ext cx="4821513" cy="1754326"/>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smtClean="0">
                <a:solidFill>
                  <a:srgbClr val="0000FF"/>
                </a:solidFill>
                <a:latin typeface="Menlo" charset="0"/>
              </a:rPr>
              <a:t>function</a:t>
            </a:r>
            <a:r>
              <a:rPr lang="en-US" dirty="0" smtClean="0">
                <a:solidFill>
                  <a:srgbClr val="000000"/>
                </a:solidFill>
                <a:latin typeface="Menlo" charset="0"/>
              </a:rPr>
              <a:t> greeting(){</a:t>
            </a:r>
            <a:endParaRPr lang="en-US" dirty="0">
              <a:solidFill>
                <a:srgbClr val="000000"/>
              </a:solidFill>
              <a:latin typeface="Menlo" charset="0"/>
            </a:endParaRPr>
          </a:p>
          <a:p>
            <a:r>
              <a:rPr lang="en-US" dirty="0" smtClean="0">
                <a:solidFill>
                  <a:srgbClr val="000000"/>
                </a:solidFill>
                <a:latin typeface="Menlo" charset="0"/>
              </a:rPr>
              <a:t>   </a:t>
            </a:r>
            <a:r>
              <a:rPr lang="en-US" dirty="0" err="1" smtClean="0">
                <a:solidFill>
                  <a:srgbClr val="000000"/>
                </a:solidFill>
                <a:latin typeface="Menlo" charset="0"/>
              </a:rPr>
              <a:t>console.log</a:t>
            </a:r>
            <a:r>
              <a:rPr lang="en-US" dirty="0">
                <a:solidFill>
                  <a:srgbClr val="000000"/>
                </a:solidFill>
                <a:latin typeface="Menlo" charset="0"/>
              </a:rPr>
              <a:t>(</a:t>
            </a:r>
            <a:r>
              <a:rPr lang="en-US" dirty="0">
                <a:solidFill>
                  <a:srgbClr val="A31515"/>
                </a:solidFill>
                <a:latin typeface="Menlo" charset="0"/>
              </a:rPr>
              <a:t>'hello world'</a:t>
            </a:r>
            <a:r>
              <a:rPr lang="en-US" dirty="0">
                <a:solidFill>
                  <a:srgbClr val="000000"/>
                </a:solidFill>
                <a:latin typeface="Menlo" charset="0"/>
              </a:rPr>
              <a:t>);</a:t>
            </a:r>
          </a:p>
          <a:p>
            <a:r>
              <a:rPr lang="en-US" dirty="0" smtClean="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endParaRPr lang="en-US" dirty="0">
              <a:solidFill>
                <a:srgbClr val="000000"/>
              </a:solidFill>
              <a:latin typeface="Menlo" charset="0"/>
            </a:endParaRPr>
          </a:p>
          <a:p>
            <a:endParaRPr lang="en-US" b="0" dirty="0">
              <a:solidFill>
                <a:srgbClr val="000000"/>
              </a:solidFill>
              <a:effectLst/>
              <a:latin typeface="Menlo" charset="0"/>
            </a:endParaRPr>
          </a:p>
        </p:txBody>
      </p:sp>
      <p:sp>
        <p:nvSpPr>
          <p:cNvPr id="15" name="TextBox 14"/>
          <p:cNvSpPr txBox="1"/>
          <p:nvPr/>
        </p:nvSpPr>
        <p:spPr>
          <a:xfrm>
            <a:off x="10625476" y="2421341"/>
            <a:ext cx="1512273"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bundle.js</a:t>
            </a:r>
            <a:endParaRPr lang="en-US" sz="2400" b="1" dirty="0" smtClean="0">
              <a:gradFill>
                <a:gsLst>
                  <a:gs pos="2917">
                    <a:schemeClr val="tx1"/>
                  </a:gs>
                  <a:gs pos="30000">
                    <a:schemeClr val="tx1"/>
                  </a:gs>
                </a:gsLst>
                <a:lin ang="5400000" scaled="0"/>
              </a:gradFill>
            </a:endParaRPr>
          </a:p>
        </p:txBody>
      </p:sp>
      <p:cxnSp>
        <p:nvCxnSpPr>
          <p:cNvPr id="17" name="Straight Arrow Connector 16"/>
          <p:cNvCxnSpPr/>
          <p:nvPr/>
        </p:nvCxnSpPr>
        <p:spPr>
          <a:xfrm>
            <a:off x="5446588" y="4151757"/>
            <a:ext cx="182528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562744" y="3561592"/>
            <a:ext cx="148098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endParaRPr lang="en-US" sz="2400" b="1" dirty="0" smtClean="0">
              <a:gradFill>
                <a:gsLst>
                  <a:gs pos="2917">
                    <a:schemeClr val="tx1"/>
                  </a:gs>
                  <a:gs pos="30000">
                    <a:schemeClr val="tx1"/>
                  </a:gs>
                </a:gsLst>
                <a:lin ang="5400000" scaled="0"/>
              </a:gradFill>
            </a:endParaRPr>
          </a:p>
        </p:txBody>
      </p: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pic>
        <p:nvPicPr>
          <p:cNvPr id="22" name="Picture 21"/>
          <p:cNvPicPr>
            <a:picLocks noChangeAspect="1"/>
          </p:cNvPicPr>
          <p:nvPr/>
        </p:nvPicPr>
        <p:blipFill>
          <a:blip r:embed="rId2"/>
          <a:stretch>
            <a:fillRect/>
          </a:stretch>
        </p:blipFill>
        <p:spPr>
          <a:xfrm>
            <a:off x="9967313" y="2406191"/>
            <a:ext cx="658163" cy="658163"/>
          </a:xfrm>
          <a:prstGeom prst="rect">
            <a:avLst/>
          </a:prstGeom>
        </p:spPr>
      </p:pic>
      <p:sp>
        <p:nvSpPr>
          <p:cNvPr id="23" name="Rectangle 22"/>
          <p:cNvSpPr/>
          <p:nvPr/>
        </p:nvSpPr>
        <p:spPr>
          <a:xfrm>
            <a:off x="545617" y="2121198"/>
            <a:ext cx="4821513" cy="1323439"/>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rgbClr val="0000FF"/>
                </a:solidFill>
                <a:latin typeface="Menlo" charset="0"/>
              </a:rPr>
              <a:t>export</a:t>
            </a:r>
            <a:r>
              <a:rPr lang="en-US" sz="1600" dirty="0" smtClean="0">
                <a:solidFill>
                  <a:srgbClr val="000000"/>
                </a:solidFill>
                <a:latin typeface="Menlo" charset="0"/>
              </a:rPr>
              <a:t> </a:t>
            </a:r>
            <a:r>
              <a:rPr lang="en-US" sz="1600" dirty="0" smtClean="0">
                <a:solidFill>
                  <a:srgbClr val="0000FF"/>
                </a:solidFill>
                <a:latin typeface="Menlo" charset="0"/>
              </a:rPr>
              <a:t>default</a:t>
            </a:r>
            <a:r>
              <a:rPr lang="en-US" sz="1600" dirty="0" smtClean="0">
                <a:solidFill>
                  <a:srgbClr val="000000"/>
                </a:solidFill>
                <a:latin typeface="Menlo" charset="0"/>
              </a:rPr>
              <a:t> </a:t>
            </a:r>
            <a:r>
              <a:rPr lang="en-US" sz="1600" dirty="0" smtClean="0">
                <a:solidFill>
                  <a:srgbClr val="0000FF"/>
                </a:solidFill>
                <a:latin typeface="Menlo" charset="0"/>
              </a:rPr>
              <a:t>function</a:t>
            </a:r>
            <a:r>
              <a:rPr lang="en-US" sz="1600" dirty="0" smtClean="0">
                <a:solidFill>
                  <a:srgbClr val="000000"/>
                </a:solidFill>
                <a:latin typeface="Menlo" charset="0"/>
              </a:rPr>
              <a:t> greeting(){</a:t>
            </a:r>
            <a:endParaRPr lang="en-US" sz="1600" dirty="0">
              <a:solidFill>
                <a:srgbClr val="000000"/>
              </a:solidFill>
              <a:latin typeface="Menlo" charset="0"/>
            </a:endParaRPr>
          </a:p>
          <a:p>
            <a:r>
              <a:rPr lang="en-US" sz="1600" dirty="0" smtClean="0">
                <a:solidFill>
                  <a:srgbClr val="000000"/>
                </a:solidFill>
                <a:latin typeface="Menlo" charset="0"/>
              </a:rPr>
              <a:t>   </a:t>
            </a:r>
            <a:r>
              <a:rPr lang="en-US" sz="1600" dirty="0" err="1" smtClean="0">
                <a:solidFill>
                  <a:srgbClr val="000000"/>
                </a:solidFill>
                <a:latin typeface="Menlo" charset="0"/>
              </a:rPr>
              <a:t>console.log</a:t>
            </a:r>
            <a:r>
              <a:rPr lang="en-US" sz="1600" dirty="0">
                <a:solidFill>
                  <a:srgbClr val="000000"/>
                </a:solidFill>
                <a:latin typeface="Menlo" charset="0"/>
              </a:rPr>
              <a:t>(</a:t>
            </a:r>
            <a:r>
              <a:rPr lang="en-US" sz="1600" dirty="0">
                <a:solidFill>
                  <a:srgbClr val="A31515"/>
                </a:solidFill>
                <a:latin typeface="Menlo" charset="0"/>
              </a:rPr>
              <a:t>'hello world'</a:t>
            </a:r>
            <a:r>
              <a:rPr lang="en-US" sz="1600" dirty="0">
                <a:solidFill>
                  <a:srgbClr val="000000"/>
                </a:solidFill>
                <a:latin typeface="Menlo" charset="0"/>
              </a:rPr>
              <a:t>);</a:t>
            </a:r>
          </a:p>
          <a:p>
            <a:r>
              <a:rPr lang="en-US" sz="1600" dirty="0" smtClean="0">
                <a:solidFill>
                  <a:srgbClr val="000000"/>
                </a:solidFill>
                <a:latin typeface="Menlo" charset="0"/>
              </a:rPr>
              <a:t>}</a:t>
            </a:r>
          </a:p>
          <a:p>
            <a:endParaRPr lang="en-US" sz="1600" b="0" dirty="0" smtClean="0">
              <a:solidFill>
                <a:srgbClr val="000000"/>
              </a:solidFill>
              <a:effectLst/>
              <a:latin typeface="Menlo" charset="0"/>
            </a:endParaRPr>
          </a:p>
          <a:p>
            <a:endParaRPr lang="en-US" sz="1600" b="0" dirty="0">
              <a:solidFill>
                <a:srgbClr val="000000"/>
              </a:solidFill>
              <a:effectLst/>
              <a:latin typeface="Menlo" charset="0"/>
            </a:endParaRPr>
          </a:p>
        </p:txBody>
      </p:sp>
    </p:spTree>
    <p:extLst>
      <p:ext uri="{BB962C8B-B14F-4D97-AF65-F5344CB8AC3E}">
        <p14:creationId xmlns:p14="http://schemas.microsoft.com/office/powerpoint/2010/main" val="1811583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6" name="TextBox 5"/>
          <p:cNvSpPr txBox="1"/>
          <p:nvPr/>
        </p:nvSpPr>
        <p:spPr>
          <a:xfrm>
            <a:off x="1245065" y="2914451"/>
            <a:ext cx="113877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lib.js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5636567" y="1816061"/>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pic>
        <p:nvPicPr>
          <p:cNvPr id="20" name="Picture 19"/>
          <p:cNvPicPr>
            <a:picLocks noChangeAspect="1"/>
          </p:cNvPicPr>
          <p:nvPr/>
        </p:nvPicPr>
        <p:blipFill>
          <a:blip r:embed="rId2"/>
          <a:stretch>
            <a:fillRect/>
          </a:stretch>
        </p:blipFill>
        <p:spPr>
          <a:xfrm>
            <a:off x="611354" y="2899302"/>
            <a:ext cx="658163" cy="658163"/>
          </a:xfrm>
          <a:prstGeom prst="rect">
            <a:avLst/>
          </a:prstGeom>
        </p:spPr>
      </p:pic>
      <p:pic>
        <p:nvPicPr>
          <p:cNvPr id="21" name="Picture 20"/>
          <p:cNvPicPr>
            <a:picLocks noChangeAspect="1"/>
          </p:cNvPicPr>
          <p:nvPr/>
        </p:nvPicPr>
        <p:blipFill>
          <a:blip r:embed="rId2"/>
          <a:stretch>
            <a:fillRect/>
          </a:stretch>
        </p:blipFill>
        <p:spPr>
          <a:xfrm>
            <a:off x="4978404" y="1816061"/>
            <a:ext cx="658163" cy="658163"/>
          </a:xfrm>
          <a:prstGeom prst="rect">
            <a:avLst/>
          </a:prstGeom>
        </p:spPr>
      </p:pic>
      <p:sp>
        <p:nvSpPr>
          <p:cNvPr id="16" name="TextBox 15"/>
          <p:cNvSpPr txBox="1"/>
          <p:nvPr/>
        </p:nvSpPr>
        <p:spPr>
          <a:xfrm>
            <a:off x="5729683" y="2914451"/>
            <a:ext cx="1168846"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solidFill>
                  <a:srgbClr val="C00000"/>
                </a:solidFill>
              </a:rPr>
              <a:t>jquery</a:t>
            </a:r>
            <a:endParaRPr lang="en-US" sz="2400" b="1" dirty="0" smtClean="0">
              <a:solidFill>
                <a:srgbClr val="C00000"/>
              </a:solidFill>
            </a:endParaRPr>
          </a:p>
        </p:txBody>
      </p:sp>
      <p:pic>
        <p:nvPicPr>
          <p:cNvPr id="19" name="Picture 18"/>
          <p:cNvPicPr>
            <a:picLocks noChangeAspect="1"/>
          </p:cNvPicPr>
          <p:nvPr/>
        </p:nvPicPr>
        <p:blipFill>
          <a:blip r:embed="rId2"/>
          <a:stretch>
            <a:fillRect/>
          </a:stretch>
        </p:blipFill>
        <p:spPr>
          <a:xfrm>
            <a:off x="5095972" y="2899302"/>
            <a:ext cx="658163" cy="658163"/>
          </a:xfrm>
          <a:prstGeom prst="rect">
            <a:avLst/>
          </a:prstGeom>
        </p:spPr>
      </p:pic>
      <p:sp>
        <p:nvSpPr>
          <p:cNvPr id="24" name="TextBox 23"/>
          <p:cNvSpPr txBox="1"/>
          <p:nvPr/>
        </p:nvSpPr>
        <p:spPr>
          <a:xfrm>
            <a:off x="4304633" y="6035885"/>
            <a:ext cx="99976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solidFill>
                  <a:srgbClr val="C00000"/>
                </a:solidFill>
              </a:rPr>
              <a:t>axios</a:t>
            </a:r>
            <a:endParaRPr lang="en-US" sz="2400" b="1" dirty="0" smtClean="0">
              <a:solidFill>
                <a:srgbClr val="C00000"/>
              </a:solidFill>
            </a:endParaRPr>
          </a:p>
        </p:txBody>
      </p:sp>
      <p:pic>
        <p:nvPicPr>
          <p:cNvPr id="25" name="Picture 24"/>
          <p:cNvPicPr>
            <a:picLocks noChangeAspect="1"/>
          </p:cNvPicPr>
          <p:nvPr/>
        </p:nvPicPr>
        <p:blipFill>
          <a:blip r:embed="rId2"/>
          <a:stretch>
            <a:fillRect/>
          </a:stretch>
        </p:blipFill>
        <p:spPr>
          <a:xfrm>
            <a:off x="3670922" y="6020736"/>
            <a:ext cx="658163" cy="658163"/>
          </a:xfrm>
          <a:prstGeom prst="rect">
            <a:avLst/>
          </a:prstGeom>
        </p:spPr>
      </p:pic>
      <p:sp>
        <p:nvSpPr>
          <p:cNvPr id="26" name="TextBox 25"/>
          <p:cNvSpPr txBox="1"/>
          <p:nvPr/>
        </p:nvSpPr>
        <p:spPr>
          <a:xfrm>
            <a:off x="722385" y="4651456"/>
            <a:ext cx="261039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utils</a:t>
            </a: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strHelper.js</a:t>
            </a:r>
            <a:endParaRPr lang="en-US" sz="2400" b="1" dirty="0" smtClean="0">
              <a:gradFill>
                <a:gsLst>
                  <a:gs pos="2917">
                    <a:schemeClr val="tx1"/>
                  </a:gs>
                  <a:gs pos="30000">
                    <a:schemeClr val="tx1"/>
                  </a:gs>
                </a:gsLst>
                <a:lin ang="5400000" scaled="0"/>
              </a:gradFill>
            </a:endParaRPr>
          </a:p>
        </p:txBody>
      </p:sp>
      <p:pic>
        <p:nvPicPr>
          <p:cNvPr id="27" name="Picture 26"/>
          <p:cNvPicPr>
            <a:picLocks noChangeAspect="1"/>
          </p:cNvPicPr>
          <p:nvPr/>
        </p:nvPicPr>
        <p:blipFill>
          <a:blip r:embed="rId2"/>
          <a:stretch>
            <a:fillRect/>
          </a:stretch>
        </p:blipFill>
        <p:spPr>
          <a:xfrm>
            <a:off x="178316" y="4620220"/>
            <a:ext cx="658163" cy="658163"/>
          </a:xfrm>
          <a:prstGeom prst="rect">
            <a:avLst/>
          </a:prstGeom>
        </p:spPr>
      </p:pic>
      <p:sp>
        <p:nvSpPr>
          <p:cNvPr id="28" name="TextBox 27"/>
          <p:cNvSpPr txBox="1"/>
          <p:nvPr/>
        </p:nvSpPr>
        <p:spPr>
          <a:xfrm>
            <a:off x="4304633" y="4662914"/>
            <a:ext cx="282237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utils</a:t>
            </a: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webHelper.js</a:t>
            </a:r>
            <a:endParaRPr lang="en-US" sz="2400" b="1" dirty="0" smtClean="0">
              <a:gradFill>
                <a:gsLst>
                  <a:gs pos="2917">
                    <a:schemeClr val="tx1"/>
                  </a:gs>
                  <a:gs pos="30000">
                    <a:schemeClr val="tx1"/>
                  </a:gs>
                </a:gsLst>
                <a:lin ang="5400000" scaled="0"/>
              </a:gradFill>
            </a:endParaRPr>
          </a:p>
        </p:txBody>
      </p:sp>
      <p:pic>
        <p:nvPicPr>
          <p:cNvPr id="29" name="Picture 28"/>
          <p:cNvPicPr>
            <a:picLocks noChangeAspect="1"/>
          </p:cNvPicPr>
          <p:nvPr/>
        </p:nvPicPr>
        <p:blipFill>
          <a:blip r:embed="rId2"/>
          <a:stretch>
            <a:fillRect/>
          </a:stretch>
        </p:blipFill>
        <p:spPr>
          <a:xfrm>
            <a:off x="3670922" y="4647765"/>
            <a:ext cx="658163" cy="658163"/>
          </a:xfrm>
          <a:prstGeom prst="rect">
            <a:avLst/>
          </a:prstGeom>
        </p:spPr>
      </p:pic>
      <p:sp>
        <p:nvSpPr>
          <p:cNvPr id="30" name="TextBox 29"/>
          <p:cNvSpPr txBox="1"/>
          <p:nvPr/>
        </p:nvSpPr>
        <p:spPr>
          <a:xfrm>
            <a:off x="8283851" y="4698087"/>
            <a:ext cx="284943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utils</a:t>
            </a:r>
            <a:r>
              <a:rPr lang="en-US" sz="2400" b="1" dirty="0" smtClean="0">
                <a:gradFill>
                  <a:gsLst>
                    <a:gs pos="2917">
                      <a:schemeClr val="tx1"/>
                    </a:gs>
                    <a:gs pos="30000">
                      <a:schemeClr val="tx1"/>
                    </a:gs>
                  </a:gsLst>
                  <a:lin ang="5400000" scaled="0"/>
                </a:gradFill>
              </a:rPr>
              <a:t>/</a:t>
            </a:r>
            <a:r>
              <a:rPr lang="en-US" sz="2400" b="1" dirty="0" err="1" smtClean="0">
                <a:gradFill>
                  <a:gsLst>
                    <a:gs pos="2917">
                      <a:schemeClr val="tx1"/>
                    </a:gs>
                    <a:gs pos="30000">
                      <a:schemeClr val="tx1"/>
                    </a:gs>
                  </a:gsLst>
                  <a:lin ang="5400000" scaled="0"/>
                </a:gradFill>
              </a:rPr>
              <a:t>dateHelper.js</a:t>
            </a:r>
            <a:endParaRPr lang="en-US" sz="2400" b="1" dirty="0" smtClean="0">
              <a:gradFill>
                <a:gsLst>
                  <a:gs pos="2917">
                    <a:schemeClr val="tx1"/>
                  </a:gs>
                  <a:gs pos="30000">
                    <a:schemeClr val="tx1"/>
                  </a:gs>
                </a:gsLst>
                <a:lin ang="5400000" scaled="0"/>
              </a:gradFill>
            </a:endParaRPr>
          </a:p>
        </p:txBody>
      </p:sp>
      <p:pic>
        <p:nvPicPr>
          <p:cNvPr id="31" name="Picture 30"/>
          <p:cNvPicPr>
            <a:picLocks noChangeAspect="1"/>
          </p:cNvPicPr>
          <p:nvPr/>
        </p:nvPicPr>
        <p:blipFill>
          <a:blip r:embed="rId2"/>
          <a:stretch>
            <a:fillRect/>
          </a:stretch>
        </p:blipFill>
        <p:spPr>
          <a:xfrm>
            <a:off x="7650140" y="4682938"/>
            <a:ext cx="658163" cy="658163"/>
          </a:xfrm>
          <a:prstGeom prst="rect">
            <a:avLst/>
          </a:prstGeom>
        </p:spPr>
      </p:pic>
      <p:sp>
        <p:nvSpPr>
          <p:cNvPr id="32" name="TextBox 31"/>
          <p:cNvSpPr txBox="1"/>
          <p:nvPr/>
        </p:nvSpPr>
        <p:spPr>
          <a:xfrm>
            <a:off x="8359123" y="6020735"/>
            <a:ext cx="143738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rgbClr val="C00000"/>
                </a:solidFill>
              </a:rPr>
              <a:t>moment</a:t>
            </a:r>
          </a:p>
        </p:txBody>
      </p:sp>
      <p:pic>
        <p:nvPicPr>
          <p:cNvPr id="33" name="Picture 32"/>
          <p:cNvPicPr>
            <a:picLocks noChangeAspect="1"/>
          </p:cNvPicPr>
          <p:nvPr/>
        </p:nvPicPr>
        <p:blipFill>
          <a:blip r:embed="rId2"/>
          <a:stretch>
            <a:fillRect/>
          </a:stretch>
        </p:blipFill>
        <p:spPr>
          <a:xfrm>
            <a:off x="7625688" y="6005586"/>
            <a:ext cx="658163" cy="658163"/>
          </a:xfrm>
          <a:prstGeom prst="rect">
            <a:avLst/>
          </a:prstGeom>
        </p:spPr>
      </p:pic>
      <p:cxnSp>
        <p:nvCxnSpPr>
          <p:cNvPr id="5" name="Straight Arrow Connector 4"/>
          <p:cNvCxnSpPr>
            <a:endCxn id="6" idx="0"/>
          </p:cNvCxnSpPr>
          <p:nvPr/>
        </p:nvCxnSpPr>
        <p:spPr>
          <a:xfrm flipH="1">
            <a:off x="1814452" y="2406844"/>
            <a:ext cx="3123780" cy="5076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356582" y="2538534"/>
            <a:ext cx="20010" cy="28177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11354" y="3694848"/>
            <a:ext cx="186667" cy="69982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814452" y="3694848"/>
            <a:ext cx="1684122" cy="91555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56791" y="3598515"/>
            <a:ext cx="5377070" cy="102170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3987479" y="5426765"/>
            <a:ext cx="12524" cy="4862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7979221" y="5426765"/>
            <a:ext cx="1198" cy="48620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0101134" y="2914451"/>
            <a:ext cx="1168846"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err="1" smtClean="0">
                <a:solidFill>
                  <a:srgbClr val="C00000"/>
                </a:solidFill>
              </a:rPr>
              <a:t>axios</a:t>
            </a:r>
            <a:endParaRPr lang="en-US" sz="2400" b="1" dirty="0" smtClean="0">
              <a:solidFill>
                <a:srgbClr val="C00000"/>
              </a:solidFill>
            </a:endParaRPr>
          </a:p>
        </p:txBody>
      </p:sp>
      <p:pic>
        <p:nvPicPr>
          <p:cNvPr id="71" name="Picture 70"/>
          <p:cNvPicPr>
            <a:picLocks noChangeAspect="1"/>
          </p:cNvPicPr>
          <p:nvPr/>
        </p:nvPicPr>
        <p:blipFill>
          <a:blip r:embed="rId2"/>
          <a:stretch>
            <a:fillRect/>
          </a:stretch>
        </p:blipFill>
        <p:spPr>
          <a:xfrm>
            <a:off x="9467423" y="2899302"/>
            <a:ext cx="658163" cy="658163"/>
          </a:xfrm>
          <a:prstGeom prst="rect">
            <a:avLst/>
          </a:prstGeom>
        </p:spPr>
      </p:pic>
      <p:cxnSp>
        <p:nvCxnSpPr>
          <p:cNvPr id="72" name="Straight Arrow Connector 71"/>
          <p:cNvCxnSpPr/>
          <p:nvPr/>
        </p:nvCxnSpPr>
        <p:spPr>
          <a:xfrm>
            <a:off x="5676739" y="2406844"/>
            <a:ext cx="3741899" cy="522756"/>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855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fade">
                                      <p:cBhvr>
                                        <p:cTn id="29" dur="500"/>
                                        <p:tgtEl>
                                          <p:spTgt spid="72"/>
                                        </p:tgtEl>
                                      </p:cBhvr>
                                    </p:animEffect>
                                  </p:childTnLst>
                                </p:cTn>
                              </p:par>
                              <p:par>
                                <p:cTn id="30" presetID="10" presetClass="entr" presetSubtype="0" fill="hold"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4" grpId="0"/>
      <p:bldP spid="26" grpId="0"/>
      <p:bldP spid="28" grpId="0"/>
      <p:bldP spid="30" grpId="0"/>
      <p:bldP spid="32" grpId="0"/>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384995"/>
          </a:xfrm>
          <a:prstGeom prst="rect">
            <a:avLst/>
          </a:prstGeom>
          <a:solidFill>
            <a:schemeClr val="bg1"/>
          </a:solidFill>
          <a:ln>
            <a:solidFill>
              <a:schemeClr val="tx1">
                <a:lumMod val="50000"/>
                <a:lumOff val="50000"/>
              </a:schemeClr>
            </a:solidFill>
          </a:ln>
        </p:spPr>
        <p:txBody>
          <a:bodyPr wrap="square">
            <a:spAutoFit/>
          </a:bodyPr>
          <a:lstStyle/>
          <a:p>
            <a:r>
              <a:rPr lang="en-US" sz="1600" dirty="0" smtClean="0">
                <a:solidFill>
                  <a:srgbClr val="0000FF"/>
                </a:solidFill>
                <a:latin typeface="Menlo" charset="0"/>
              </a:rPr>
              <a:t>import</a:t>
            </a:r>
            <a:r>
              <a:rPr lang="en-US" sz="1600" dirty="0" smtClean="0">
                <a:solidFill>
                  <a:srgbClr val="000000"/>
                </a:solidFill>
                <a:latin typeface="Menlo" charset="0"/>
              </a:rPr>
              <a:t> greeting </a:t>
            </a:r>
            <a:r>
              <a:rPr lang="en-US" sz="1600" dirty="0" smtClean="0">
                <a:solidFill>
                  <a:srgbClr val="0000FF"/>
                </a:solidFill>
                <a:latin typeface="Menlo" charset="0"/>
              </a:rPr>
              <a:t>from</a:t>
            </a:r>
            <a:r>
              <a:rPr lang="en-US" sz="1600" dirty="0" smtClean="0">
                <a:solidFill>
                  <a:srgbClr val="000000"/>
                </a:solidFill>
                <a:latin typeface="Menlo" charset="0"/>
              </a:rPr>
              <a:t> </a:t>
            </a:r>
            <a:r>
              <a:rPr lang="en-US" sz="1600" dirty="0" smtClean="0">
                <a:solidFill>
                  <a:srgbClr val="A31515"/>
                </a:solidFill>
                <a:latin typeface="Menlo" charset="0"/>
              </a:rPr>
              <a:t>'./</a:t>
            </a:r>
            <a:r>
              <a:rPr lang="en-US" sz="1600" dirty="0" err="1" smtClean="0">
                <a:solidFill>
                  <a:srgbClr val="A31515"/>
                </a:solidFill>
                <a:latin typeface="Menlo" charset="0"/>
              </a:rPr>
              <a:t>lib.js</a:t>
            </a:r>
            <a:r>
              <a:rPr lang="en-US" sz="1600" dirty="0" smtClean="0">
                <a:solidFill>
                  <a:srgbClr val="A31515"/>
                </a:solidFill>
                <a:latin typeface="Menlo" charset="0"/>
              </a:rPr>
              <a:t>'</a:t>
            </a:r>
            <a:r>
              <a:rPr lang="en-US" sz="1600" dirty="0" smtClean="0">
                <a:solidFill>
                  <a:srgbClr val="000000"/>
                </a:solidFill>
                <a:latin typeface="Menlo" charset="0"/>
              </a:rPr>
              <a:t>;</a:t>
            </a:r>
            <a:endParaRPr lang="en-US" sz="1600" dirty="0">
              <a:solidFill>
                <a:srgbClr val="000000"/>
              </a:solidFill>
              <a:latin typeface="Menlo" charset="0"/>
            </a:endParaRPr>
          </a:p>
          <a:p>
            <a:r>
              <a:rPr lang="en-US" sz="1600" dirty="0">
                <a:solidFill>
                  <a:srgbClr val="000000"/>
                </a:solidFill>
                <a:latin typeface="Menlo" charset="0"/>
              </a:rPr>
              <a:t/>
            </a:r>
            <a:br>
              <a:rPr lang="en-US" sz="1600" dirty="0">
                <a:solidFill>
                  <a:srgbClr val="000000"/>
                </a:solidFill>
                <a:latin typeface="Menlo" charset="0"/>
              </a:rPr>
            </a:br>
            <a:r>
              <a:rPr lang="en-US" sz="1600" dirty="0" smtClean="0">
                <a:solidFill>
                  <a:srgbClr val="000000"/>
                </a:solidFill>
                <a:latin typeface="Menlo" charset="0"/>
              </a:rPr>
              <a:t>greeting(</a:t>
            </a:r>
            <a:r>
              <a:rPr lang="en-US" sz="1600" dirty="0" smtClean="0">
                <a:solidFill>
                  <a:srgbClr val="A31515"/>
                </a:solidFill>
                <a:latin typeface="Menlo" charset="0"/>
              </a:rPr>
              <a:t>'ATD13'</a:t>
            </a:r>
            <a:r>
              <a:rPr lang="en-US" sz="1600" dirty="0" smtClean="0">
                <a:solidFill>
                  <a:srgbClr val="000000"/>
                </a:solidFill>
                <a:latin typeface="Menlo" charset="0"/>
              </a:rPr>
              <a:t>);</a:t>
            </a:r>
          </a:p>
          <a:p>
            <a:endParaRPr lang="en-US" b="0" dirty="0" smtClean="0">
              <a:solidFill>
                <a:srgbClr val="000000"/>
              </a:solidFill>
              <a:effectLst/>
              <a:latin typeface="Menlo" charset="0"/>
            </a:endParaRPr>
          </a:p>
          <a:p>
            <a:endParaRPr lang="en-US" b="0" dirty="0">
              <a:solidFill>
                <a:srgbClr val="000000"/>
              </a:solidFill>
              <a:effectLst/>
              <a:latin typeface="Menlo" charset="0"/>
            </a:endParaRPr>
          </a:p>
        </p:txBody>
      </p:sp>
      <p:sp>
        <p:nvSpPr>
          <p:cNvPr id="6" name="TextBox 5"/>
          <p:cNvSpPr txBox="1"/>
          <p:nvPr/>
        </p:nvSpPr>
        <p:spPr>
          <a:xfrm>
            <a:off x="1079871" y="1362266"/>
            <a:ext cx="94320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lib.js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cxnSp>
        <p:nvCxnSpPr>
          <p:cNvPr id="17" name="Straight Arrow Connector 16"/>
          <p:cNvCxnSpPr/>
          <p:nvPr/>
        </p:nvCxnSpPr>
        <p:spPr>
          <a:xfrm>
            <a:off x="5446588" y="4151757"/>
            <a:ext cx="182528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sp>
        <p:nvSpPr>
          <p:cNvPr id="23" name="Rectangle 22"/>
          <p:cNvSpPr/>
          <p:nvPr/>
        </p:nvSpPr>
        <p:spPr>
          <a:xfrm>
            <a:off x="545617" y="2121198"/>
            <a:ext cx="4821513" cy="1569660"/>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rgbClr val="0000FF"/>
                </a:solidFill>
                <a:latin typeface="Menlo" charset="0"/>
              </a:rPr>
              <a:t>export</a:t>
            </a:r>
            <a:r>
              <a:rPr lang="en-US" sz="1600" dirty="0" smtClean="0">
                <a:solidFill>
                  <a:srgbClr val="000000"/>
                </a:solidFill>
                <a:latin typeface="Menlo" charset="0"/>
              </a:rPr>
              <a:t> </a:t>
            </a:r>
            <a:r>
              <a:rPr lang="en-US" sz="1600" dirty="0" smtClean="0">
                <a:solidFill>
                  <a:srgbClr val="0000FF"/>
                </a:solidFill>
                <a:latin typeface="Menlo" charset="0"/>
              </a:rPr>
              <a:t>default</a:t>
            </a:r>
            <a:r>
              <a:rPr lang="en-US" sz="1600" dirty="0" smtClean="0">
                <a:solidFill>
                  <a:srgbClr val="000000"/>
                </a:solidFill>
                <a:latin typeface="Menlo" charset="0"/>
              </a:rPr>
              <a:t> (name) </a:t>
            </a:r>
            <a:r>
              <a:rPr lang="en-US" sz="1600" dirty="0">
                <a:solidFill>
                  <a:srgbClr val="0000FF"/>
                </a:solidFill>
                <a:latin typeface="Menlo" charset="0"/>
              </a:rPr>
              <a:t>=&gt;</a:t>
            </a:r>
            <a:r>
              <a:rPr lang="en-US" sz="1600" dirty="0">
                <a:solidFill>
                  <a:srgbClr val="000000"/>
                </a:solidFill>
                <a:latin typeface="Menlo" charset="0"/>
              </a:rPr>
              <a:t> </a:t>
            </a:r>
            <a:r>
              <a:rPr lang="en-US" sz="1600" dirty="0" smtClean="0">
                <a:solidFill>
                  <a:srgbClr val="000000"/>
                </a:solidFill>
                <a:latin typeface="Menlo" charset="0"/>
              </a:rPr>
              <a:t>{</a:t>
            </a:r>
          </a:p>
          <a:p>
            <a:r>
              <a:rPr lang="en-US" sz="1600" dirty="0" smtClean="0">
                <a:solidFill>
                  <a:srgbClr val="000000"/>
                </a:solidFill>
                <a:latin typeface="Menlo" charset="0"/>
              </a:rPr>
              <a:t>  </a:t>
            </a:r>
            <a:r>
              <a:rPr lang="en-US" sz="1600" dirty="0" err="1" smtClean="0">
                <a:solidFill>
                  <a:srgbClr val="0000FF"/>
                </a:solidFill>
                <a:latin typeface="Menlo" charset="0"/>
              </a:rPr>
              <a:t>const</a:t>
            </a:r>
            <a:r>
              <a:rPr lang="en-US" sz="1600" dirty="0" smtClean="0">
                <a:solidFill>
                  <a:srgbClr val="0000FF"/>
                </a:solidFill>
                <a:latin typeface="Menlo" charset="0"/>
              </a:rPr>
              <a:t> </a:t>
            </a:r>
            <a:r>
              <a:rPr lang="en-US" sz="1600" dirty="0" smtClean="0">
                <a:solidFill>
                  <a:srgbClr val="000000"/>
                </a:solidFill>
                <a:latin typeface="Menlo" charset="0"/>
              </a:rPr>
              <a:t>text = </a:t>
            </a:r>
            <a:r>
              <a:rPr lang="en-US" sz="1600" dirty="0">
                <a:solidFill>
                  <a:srgbClr val="A31515"/>
                </a:solidFill>
                <a:latin typeface="Menlo" charset="0"/>
              </a:rPr>
              <a:t>`hello </a:t>
            </a:r>
            <a:r>
              <a:rPr lang="en-US" sz="1600" dirty="0">
                <a:solidFill>
                  <a:srgbClr val="0000FF"/>
                </a:solidFill>
                <a:latin typeface="Menlo" charset="0"/>
              </a:rPr>
              <a:t>${</a:t>
            </a:r>
            <a:r>
              <a:rPr lang="en-US" sz="1600" dirty="0">
                <a:solidFill>
                  <a:srgbClr val="000000"/>
                </a:solidFill>
                <a:latin typeface="Menlo" charset="0"/>
              </a:rPr>
              <a:t>name</a:t>
            </a:r>
            <a:r>
              <a:rPr lang="en-US" sz="1600" dirty="0" smtClean="0">
                <a:solidFill>
                  <a:srgbClr val="0000FF"/>
                </a:solidFill>
                <a:latin typeface="Menlo" charset="0"/>
              </a:rPr>
              <a:t>}</a:t>
            </a:r>
            <a:r>
              <a:rPr lang="en-US" sz="1600" dirty="0" smtClean="0">
                <a:solidFill>
                  <a:srgbClr val="A31515"/>
                </a:solidFill>
                <a:latin typeface="Menlo" charset="0"/>
              </a:rPr>
              <a:t>`</a:t>
            </a:r>
            <a:r>
              <a:rPr lang="en-US" sz="1600" dirty="0" smtClean="0">
                <a:solidFill>
                  <a:srgbClr val="000000"/>
                </a:solidFill>
                <a:latin typeface="Menlo" charset="0"/>
              </a:rPr>
              <a:t>;</a:t>
            </a:r>
            <a:endParaRPr lang="en-US" sz="1600" dirty="0">
              <a:solidFill>
                <a:srgbClr val="000000"/>
              </a:solidFill>
              <a:latin typeface="Menlo" charset="0"/>
            </a:endParaRPr>
          </a:p>
          <a:p>
            <a:r>
              <a:rPr lang="en-US" sz="1600" dirty="0">
                <a:solidFill>
                  <a:srgbClr val="000000"/>
                </a:solidFill>
                <a:latin typeface="Menlo" charset="0"/>
              </a:rPr>
              <a:t>  </a:t>
            </a:r>
            <a:r>
              <a:rPr lang="en-US" sz="1600" dirty="0" err="1" smtClean="0">
                <a:solidFill>
                  <a:srgbClr val="000000"/>
                </a:solidFill>
                <a:latin typeface="Menlo" charset="0"/>
              </a:rPr>
              <a:t>console.log</a:t>
            </a:r>
            <a:r>
              <a:rPr lang="en-US" sz="1600" dirty="0" smtClean="0">
                <a:solidFill>
                  <a:srgbClr val="000000"/>
                </a:solidFill>
                <a:latin typeface="Menlo" charset="0"/>
              </a:rPr>
              <a:t>(text);</a:t>
            </a:r>
            <a:endParaRPr lang="en-US" sz="1600" dirty="0">
              <a:solidFill>
                <a:srgbClr val="000000"/>
              </a:solidFill>
              <a:latin typeface="Menlo" charset="0"/>
            </a:endParaRPr>
          </a:p>
          <a:p>
            <a:r>
              <a:rPr lang="en-US" sz="1600" dirty="0">
                <a:solidFill>
                  <a:srgbClr val="000000"/>
                </a:solidFill>
                <a:latin typeface="Menlo" charset="0"/>
              </a:rPr>
              <a:t>};</a:t>
            </a:r>
          </a:p>
          <a:p>
            <a:endParaRPr lang="en-US" sz="1600" b="0" dirty="0" smtClean="0">
              <a:solidFill>
                <a:srgbClr val="000000"/>
              </a:solidFill>
              <a:effectLst/>
              <a:latin typeface="Menlo" charset="0"/>
            </a:endParaRPr>
          </a:p>
          <a:p>
            <a:endParaRPr lang="en-US" sz="1600" b="0" dirty="0">
              <a:solidFill>
                <a:srgbClr val="000000"/>
              </a:solidFill>
              <a:effectLst/>
              <a:latin typeface="Menlo" charset="0"/>
            </a:endParaRPr>
          </a:p>
        </p:txBody>
      </p:sp>
      <p:sp>
        <p:nvSpPr>
          <p:cNvPr id="18" name="TextBox 17"/>
          <p:cNvSpPr txBox="1"/>
          <p:nvPr/>
        </p:nvSpPr>
        <p:spPr>
          <a:xfrm>
            <a:off x="3518995" y="1640439"/>
            <a:ext cx="2031646" cy="627864"/>
          </a:xfrm>
          <a:prstGeom prst="rect">
            <a:avLst/>
          </a:prstGeom>
          <a:solidFill>
            <a:srgbClr val="FFFF00"/>
          </a:solidFill>
        </p:spPr>
        <p:txBody>
          <a:bodyPr wrap="none" lIns="182880" tIns="146304" rIns="182880" bIns="146304" rtlCol="0">
            <a:spAutoFit/>
          </a:bodyPr>
          <a:lstStyle/>
          <a:p>
            <a:pPr>
              <a:lnSpc>
                <a:spcPct val="90000"/>
              </a:lnSpc>
              <a:spcAft>
                <a:spcPts val="600"/>
              </a:spcAft>
            </a:pPr>
            <a:r>
              <a:rPr lang="en-US" sz="2400" b="1" dirty="0" smtClean="0"/>
              <a:t> babel-loader</a:t>
            </a:r>
          </a:p>
        </p:txBody>
      </p:sp>
      <p:sp>
        <p:nvSpPr>
          <p:cNvPr id="19" name="TextBox 18"/>
          <p:cNvSpPr txBox="1"/>
          <p:nvPr/>
        </p:nvSpPr>
        <p:spPr>
          <a:xfrm>
            <a:off x="5550641" y="3520575"/>
            <a:ext cx="1480983"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r>
              <a:rPr lang="en-US" sz="2400" b="1" dirty="0" smtClean="0">
                <a:gradFill>
                  <a:gsLst>
                    <a:gs pos="2917">
                      <a:schemeClr val="tx1"/>
                    </a:gs>
                    <a:gs pos="30000">
                      <a:schemeClr val="tx1"/>
                    </a:gs>
                  </a:gsLst>
                  <a:lin ang="5400000" scaled="0"/>
                </a:gradFill>
              </a:rPr>
              <a:t/>
            </a:r>
            <a:br>
              <a:rPr lang="en-US" sz="2400" b="1" dirty="0" smtClean="0">
                <a:gradFill>
                  <a:gsLst>
                    <a:gs pos="2917">
                      <a:schemeClr val="tx1"/>
                    </a:gs>
                    <a:gs pos="30000">
                      <a:schemeClr val="tx1"/>
                    </a:gs>
                  </a:gsLst>
                  <a:lin ang="5400000" scaled="0"/>
                </a:gradFill>
              </a:rPr>
            </a:br>
            <a:endParaRPr lang="en-US" sz="2400" b="1" dirty="0" smtClean="0">
              <a:gradFill>
                <a:gsLst>
                  <a:gs pos="2917">
                    <a:schemeClr val="tx1"/>
                  </a:gs>
                  <a:gs pos="30000">
                    <a:schemeClr val="tx1"/>
                  </a:gs>
                </a:gsLst>
                <a:lin ang="5400000" scaled="0"/>
              </a:gradFill>
            </a:endParaRPr>
          </a:p>
        </p:txBody>
      </p:sp>
      <p:sp>
        <p:nvSpPr>
          <p:cNvPr id="16" name="TextBox 15"/>
          <p:cNvSpPr txBox="1"/>
          <p:nvPr/>
        </p:nvSpPr>
        <p:spPr>
          <a:xfrm>
            <a:off x="3518995" y="4322040"/>
            <a:ext cx="2031646" cy="627864"/>
          </a:xfrm>
          <a:prstGeom prst="rect">
            <a:avLst/>
          </a:prstGeom>
          <a:solidFill>
            <a:srgbClr val="FFFF00"/>
          </a:solidFill>
        </p:spPr>
        <p:txBody>
          <a:bodyPr wrap="none" lIns="182880" tIns="146304" rIns="182880" bIns="146304" rtlCol="0">
            <a:spAutoFit/>
          </a:bodyPr>
          <a:lstStyle/>
          <a:p>
            <a:pPr>
              <a:lnSpc>
                <a:spcPct val="90000"/>
              </a:lnSpc>
              <a:spcAft>
                <a:spcPts val="600"/>
              </a:spcAft>
            </a:pPr>
            <a:r>
              <a:rPr lang="en-US" sz="2400" b="1" dirty="0" smtClean="0"/>
              <a:t> babel-loader</a:t>
            </a:r>
          </a:p>
        </p:txBody>
      </p:sp>
    </p:spTree>
    <p:extLst>
      <p:ext uri="{BB962C8B-B14F-4D97-AF65-F5344CB8AC3E}">
        <p14:creationId xmlns:p14="http://schemas.microsoft.com/office/powerpoint/2010/main" val="123370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smtClean="0"/>
              <a:t>JavaScript </a:t>
            </a:r>
            <a:r>
              <a:rPr lang="en-US" dirty="0" err="1" smtClean="0"/>
              <a:t>ekosistem</a:t>
            </a:r>
            <a:endParaRPr lang="en-US" dirty="0"/>
          </a:p>
        </p:txBody>
      </p:sp>
    </p:spTree>
    <p:extLst>
      <p:ext uri="{BB962C8B-B14F-4D97-AF65-F5344CB8AC3E}">
        <p14:creationId xmlns:p14="http://schemas.microsoft.com/office/powerpoint/2010/main" val="212572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323439"/>
          </a:xfrm>
          <a:prstGeom prst="rect">
            <a:avLst/>
          </a:prstGeom>
          <a:solidFill>
            <a:schemeClr val="bg1">
              <a:lumMod val="75000"/>
            </a:schemeClr>
          </a:solidFill>
          <a:ln>
            <a:solidFill>
              <a:schemeClr val="tx1">
                <a:lumMod val="50000"/>
                <a:lumOff val="50000"/>
              </a:schemeClr>
            </a:solidFill>
          </a:ln>
        </p:spPr>
        <p:txBody>
          <a:bodyPr wrap="square">
            <a:spAutoFit/>
          </a:bodyPr>
          <a:lstStyle/>
          <a:p>
            <a:r>
              <a:rPr lang="en-US" sz="1600" dirty="0" smtClean="0">
                <a:solidFill>
                  <a:schemeClr val="bg1">
                    <a:lumMod val="50000"/>
                  </a:schemeClr>
                </a:solidFill>
                <a:latin typeface="Menlo" charset="0"/>
              </a:rPr>
              <a:t>import greeting from './</a:t>
            </a:r>
            <a:r>
              <a:rPr lang="en-US" sz="1600" dirty="0" err="1" smtClean="0">
                <a:solidFill>
                  <a:schemeClr val="bg1">
                    <a:lumMod val="50000"/>
                  </a:schemeClr>
                </a:solidFill>
                <a:latin typeface="Menlo" charset="0"/>
              </a:rPr>
              <a:t>lib.js</a:t>
            </a:r>
            <a:r>
              <a:rPr lang="en-US" sz="1600" dirty="0">
                <a:solidFill>
                  <a:schemeClr val="bg1">
                    <a:lumMod val="50000"/>
                  </a:schemeClr>
                </a:solidFill>
                <a:latin typeface="Menlo" charset="0"/>
              </a:rPr>
              <a:t>';</a:t>
            </a:r>
          </a:p>
          <a:p>
            <a:r>
              <a:rPr lang="en-US" sz="1600" dirty="0">
                <a:solidFill>
                  <a:schemeClr val="bg1">
                    <a:lumMod val="50000"/>
                  </a:schemeClr>
                </a:solidFill>
                <a:latin typeface="Menlo" charset="0"/>
              </a:rPr>
              <a:t/>
            </a:r>
            <a:br>
              <a:rPr lang="en-US" sz="1600" dirty="0">
                <a:solidFill>
                  <a:schemeClr val="bg1">
                    <a:lumMod val="50000"/>
                  </a:schemeClr>
                </a:solidFill>
                <a:latin typeface="Menlo" charset="0"/>
              </a:rPr>
            </a:br>
            <a:r>
              <a:rPr lang="en-US" sz="1600" dirty="0" smtClean="0">
                <a:solidFill>
                  <a:schemeClr val="bg1">
                    <a:lumMod val="50000"/>
                  </a:schemeClr>
                </a:solidFill>
                <a:latin typeface="Menlo" charset="0"/>
              </a:rPr>
              <a:t>greeting('ATD13');</a:t>
            </a:r>
          </a:p>
          <a:p>
            <a:endParaRPr lang="en-US" sz="1600" b="0" dirty="0" smtClean="0">
              <a:solidFill>
                <a:schemeClr val="bg1">
                  <a:lumMod val="50000"/>
                </a:schemeClr>
              </a:solidFill>
              <a:effectLst/>
              <a:latin typeface="Menlo" charset="0"/>
            </a:endParaRPr>
          </a:p>
          <a:p>
            <a:endParaRPr lang="en-US" sz="1600" b="0" dirty="0">
              <a:solidFill>
                <a:schemeClr val="bg1">
                  <a:lumMod val="50000"/>
                </a:schemeClr>
              </a:solidFill>
              <a:effectLst/>
              <a:latin typeface="Menlo" charset="0"/>
            </a:endParaRPr>
          </a:p>
        </p:txBody>
      </p:sp>
      <p:sp>
        <p:nvSpPr>
          <p:cNvPr id="6" name="TextBox 5"/>
          <p:cNvSpPr txBox="1"/>
          <p:nvPr/>
        </p:nvSpPr>
        <p:spPr>
          <a:xfrm>
            <a:off x="1079871" y="1362266"/>
            <a:ext cx="94320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lib.js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sp>
        <p:nvSpPr>
          <p:cNvPr id="14" name="Rectangle 13"/>
          <p:cNvSpPr/>
          <p:nvPr/>
        </p:nvSpPr>
        <p:spPr>
          <a:xfrm>
            <a:off x="7455384" y="3184685"/>
            <a:ext cx="4821513" cy="2031325"/>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solidFill>
                  <a:srgbClr val="0000FF"/>
                </a:solidFill>
                <a:latin typeface="Menlo" charset="0"/>
              </a:rPr>
              <a:t>var</a:t>
            </a:r>
            <a:r>
              <a:rPr lang="en-US" dirty="0">
                <a:solidFill>
                  <a:srgbClr val="000000"/>
                </a:solidFill>
                <a:latin typeface="Menlo" charset="0"/>
              </a:rPr>
              <a:t> </a:t>
            </a:r>
            <a:r>
              <a:rPr lang="en-US" dirty="0" smtClean="0">
                <a:solidFill>
                  <a:srgbClr val="000000"/>
                </a:solidFill>
                <a:latin typeface="Menlo" charset="0"/>
              </a:rPr>
              <a:t>greeting = </a:t>
            </a:r>
            <a:r>
              <a:rPr lang="en-US" dirty="0">
                <a:solidFill>
                  <a:srgbClr val="0000FF"/>
                </a:solidFill>
                <a:latin typeface="Menlo" charset="0"/>
              </a:rPr>
              <a:t>function</a:t>
            </a:r>
            <a:r>
              <a:rPr lang="en-US" dirty="0">
                <a:solidFill>
                  <a:srgbClr val="000000"/>
                </a:solidFill>
                <a:latin typeface="Menlo" charset="0"/>
              </a:rPr>
              <a:t> (name) </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err="1" smtClean="0">
                <a:solidFill>
                  <a:srgbClr val="0000FF"/>
                </a:solidFill>
                <a:latin typeface="Menlo" charset="0"/>
              </a:rPr>
              <a:t>var</a:t>
            </a:r>
            <a:r>
              <a:rPr lang="en-US" dirty="0" smtClean="0">
                <a:solidFill>
                  <a:srgbClr val="0000FF"/>
                </a:solidFill>
                <a:latin typeface="Menlo" charset="0"/>
              </a:rPr>
              <a:t> </a:t>
            </a:r>
            <a:r>
              <a:rPr lang="en-US" dirty="0" smtClean="0">
                <a:solidFill>
                  <a:srgbClr val="000000"/>
                </a:solidFill>
                <a:latin typeface="Menlo" charset="0"/>
              </a:rPr>
              <a:t>text = </a:t>
            </a:r>
            <a:r>
              <a:rPr lang="en-US" dirty="0">
                <a:solidFill>
                  <a:srgbClr val="A31515"/>
                </a:solidFill>
                <a:latin typeface="Menlo" charset="0"/>
              </a:rPr>
              <a:t>"hello "</a:t>
            </a:r>
            <a:r>
              <a:rPr lang="en-US" dirty="0">
                <a:solidFill>
                  <a:srgbClr val="000000"/>
                </a:solidFill>
                <a:latin typeface="Menlo" charset="0"/>
              </a:rPr>
              <a:t> + </a:t>
            </a:r>
            <a:r>
              <a:rPr lang="en-US" dirty="0" smtClean="0">
                <a:solidFill>
                  <a:srgbClr val="000000"/>
                </a:solidFill>
                <a:latin typeface="Menlo" charset="0"/>
              </a:rPr>
              <a:t>name;</a:t>
            </a:r>
            <a:endParaRPr lang="en-US" dirty="0">
              <a:solidFill>
                <a:srgbClr val="000000"/>
              </a:solidFill>
              <a:latin typeface="Menlo" charset="0"/>
            </a:endParaRPr>
          </a:p>
          <a:p>
            <a:r>
              <a:rPr lang="en-US" dirty="0">
                <a:solidFill>
                  <a:srgbClr val="000000"/>
                </a:solidFill>
                <a:latin typeface="Menlo" charset="0"/>
              </a:rPr>
              <a:t>  </a:t>
            </a:r>
            <a:r>
              <a:rPr lang="en-US" dirty="0" err="1">
                <a:solidFill>
                  <a:srgbClr val="000000"/>
                </a:solidFill>
                <a:latin typeface="Menlo" charset="0"/>
              </a:rPr>
              <a:t>console.log</a:t>
            </a:r>
            <a:r>
              <a:rPr lang="en-US" dirty="0">
                <a:solidFill>
                  <a:srgbClr val="000000"/>
                </a:solidFill>
                <a:latin typeface="Menlo" charset="0"/>
              </a:rPr>
              <a:t>(text);</a:t>
            </a:r>
          </a:p>
          <a:p>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r>
              <a:rPr lang="en-US" dirty="0">
                <a:solidFill>
                  <a:srgbClr val="A31515"/>
                </a:solidFill>
                <a:latin typeface="Menlo" charset="0"/>
              </a:rPr>
              <a:t>'ATD13'</a:t>
            </a:r>
            <a:r>
              <a:rPr lang="en-US" dirty="0" smtClean="0">
                <a:solidFill>
                  <a:srgbClr val="000000"/>
                </a:solidFill>
                <a:latin typeface="Menlo" charset="0"/>
              </a:rPr>
              <a:t>);</a:t>
            </a:r>
            <a:endParaRPr lang="en-US" dirty="0">
              <a:solidFill>
                <a:srgbClr val="000000"/>
              </a:solidFill>
              <a:latin typeface="Menlo" charset="0"/>
            </a:endParaRPr>
          </a:p>
          <a:p>
            <a:endParaRPr lang="en-US" b="0" dirty="0">
              <a:solidFill>
                <a:srgbClr val="000000"/>
              </a:solidFill>
              <a:effectLst/>
              <a:latin typeface="Menlo" charset="0"/>
            </a:endParaRPr>
          </a:p>
        </p:txBody>
      </p:sp>
      <p:sp>
        <p:nvSpPr>
          <p:cNvPr id="15" name="TextBox 14"/>
          <p:cNvSpPr txBox="1"/>
          <p:nvPr/>
        </p:nvSpPr>
        <p:spPr>
          <a:xfrm>
            <a:off x="10625476" y="2421341"/>
            <a:ext cx="1512273"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bundle.js</a:t>
            </a:r>
            <a:endParaRPr lang="en-US" sz="2400" b="1" dirty="0" smtClean="0">
              <a:gradFill>
                <a:gsLst>
                  <a:gs pos="2917">
                    <a:schemeClr val="tx1"/>
                  </a:gs>
                  <a:gs pos="30000">
                    <a:schemeClr val="tx1"/>
                  </a:gs>
                </a:gsLst>
                <a:lin ang="5400000" scaled="0"/>
              </a:gradFill>
            </a:endParaRPr>
          </a:p>
        </p:txBody>
      </p:sp>
      <p:cxnSp>
        <p:nvCxnSpPr>
          <p:cNvPr id="17" name="Straight Arrow Connector 16"/>
          <p:cNvCxnSpPr/>
          <p:nvPr/>
        </p:nvCxnSpPr>
        <p:spPr>
          <a:xfrm>
            <a:off x="5446588" y="4151757"/>
            <a:ext cx="182528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pic>
        <p:nvPicPr>
          <p:cNvPr id="22" name="Picture 21"/>
          <p:cNvPicPr>
            <a:picLocks noChangeAspect="1"/>
          </p:cNvPicPr>
          <p:nvPr/>
        </p:nvPicPr>
        <p:blipFill>
          <a:blip r:embed="rId2"/>
          <a:stretch>
            <a:fillRect/>
          </a:stretch>
        </p:blipFill>
        <p:spPr>
          <a:xfrm>
            <a:off x="9967313" y="2406191"/>
            <a:ext cx="658163" cy="658163"/>
          </a:xfrm>
          <a:prstGeom prst="rect">
            <a:avLst/>
          </a:prstGeom>
        </p:spPr>
      </p:pic>
      <p:sp>
        <p:nvSpPr>
          <p:cNvPr id="23" name="Rectangle 22"/>
          <p:cNvSpPr/>
          <p:nvPr/>
        </p:nvSpPr>
        <p:spPr>
          <a:xfrm>
            <a:off x="545617" y="2121198"/>
            <a:ext cx="4821513" cy="1569660"/>
          </a:xfrm>
          <a:prstGeom prst="rect">
            <a:avLst/>
          </a:prstGeom>
          <a:solidFill>
            <a:schemeClr val="bg1">
              <a:lumMod val="75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chemeClr val="bg1">
                    <a:lumMod val="50000"/>
                  </a:schemeClr>
                </a:solidFill>
                <a:latin typeface="Menlo" charset="0"/>
              </a:rPr>
              <a:t>export default (name) </a:t>
            </a:r>
            <a:r>
              <a:rPr lang="en-US" sz="1600" dirty="0">
                <a:solidFill>
                  <a:schemeClr val="bg1">
                    <a:lumMod val="50000"/>
                  </a:schemeClr>
                </a:solidFill>
                <a:latin typeface="Menlo" charset="0"/>
              </a:rPr>
              <a:t>=&gt; </a:t>
            </a:r>
            <a:r>
              <a:rPr lang="en-US" sz="1600" dirty="0" smtClean="0">
                <a:solidFill>
                  <a:schemeClr val="bg1">
                    <a:lumMod val="50000"/>
                  </a:schemeClr>
                </a:solidFill>
                <a:latin typeface="Menlo" charset="0"/>
              </a:rPr>
              <a:t>{</a:t>
            </a:r>
          </a:p>
          <a:p>
            <a:r>
              <a:rPr lang="en-US" sz="1600" dirty="0" smtClean="0">
                <a:solidFill>
                  <a:schemeClr val="bg1">
                    <a:lumMod val="50000"/>
                  </a:schemeClr>
                </a:solidFill>
                <a:latin typeface="Menlo" charset="0"/>
              </a:rPr>
              <a:t>  </a:t>
            </a:r>
            <a:r>
              <a:rPr lang="en-US" sz="1600" dirty="0" err="1" smtClean="0">
                <a:solidFill>
                  <a:schemeClr val="bg1">
                    <a:lumMod val="50000"/>
                  </a:schemeClr>
                </a:solidFill>
                <a:latin typeface="Menlo" charset="0"/>
              </a:rPr>
              <a:t>const</a:t>
            </a:r>
            <a:r>
              <a:rPr lang="en-US" sz="1600" dirty="0" smtClean="0">
                <a:solidFill>
                  <a:schemeClr val="bg1">
                    <a:lumMod val="50000"/>
                  </a:schemeClr>
                </a:solidFill>
                <a:latin typeface="Menlo" charset="0"/>
              </a:rPr>
              <a:t> text = </a:t>
            </a:r>
            <a:r>
              <a:rPr lang="en-US" sz="1600" dirty="0">
                <a:solidFill>
                  <a:schemeClr val="bg1">
                    <a:lumMod val="50000"/>
                  </a:schemeClr>
                </a:solidFill>
                <a:latin typeface="Menlo" charset="0"/>
              </a:rPr>
              <a:t>`hello ${name</a:t>
            </a:r>
            <a:r>
              <a:rPr lang="en-US" sz="1600" dirty="0" smtClean="0">
                <a:solidFill>
                  <a:schemeClr val="bg1">
                    <a:lumMod val="50000"/>
                  </a:schemeClr>
                </a:solidFill>
                <a:latin typeface="Menlo" charset="0"/>
              </a:rPr>
              <a:t>}`;</a:t>
            </a:r>
            <a:endParaRPr lang="en-US" sz="1600" dirty="0">
              <a:solidFill>
                <a:schemeClr val="bg1">
                  <a:lumMod val="50000"/>
                </a:schemeClr>
              </a:solidFill>
              <a:latin typeface="Menlo" charset="0"/>
            </a:endParaRPr>
          </a:p>
          <a:p>
            <a:r>
              <a:rPr lang="en-US" sz="1600" dirty="0">
                <a:solidFill>
                  <a:schemeClr val="bg1">
                    <a:lumMod val="50000"/>
                  </a:schemeClr>
                </a:solidFill>
                <a:latin typeface="Menlo" charset="0"/>
              </a:rPr>
              <a:t>  </a:t>
            </a:r>
            <a:r>
              <a:rPr lang="en-US" sz="1600" dirty="0" err="1" smtClean="0">
                <a:solidFill>
                  <a:schemeClr val="bg1">
                    <a:lumMod val="50000"/>
                  </a:schemeClr>
                </a:solidFill>
                <a:latin typeface="Menlo" charset="0"/>
              </a:rPr>
              <a:t>console.log</a:t>
            </a:r>
            <a:r>
              <a:rPr lang="en-US" sz="1600" dirty="0" smtClean="0">
                <a:solidFill>
                  <a:schemeClr val="bg1">
                    <a:lumMod val="50000"/>
                  </a:schemeClr>
                </a:solidFill>
                <a:latin typeface="Menlo" charset="0"/>
              </a:rPr>
              <a:t>(text);</a:t>
            </a:r>
            <a:endParaRPr lang="en-US" sz="1600" dirty="0">
              <a:solidFill>
                <a:schemeClr val="bg1">
                  <a:lumMod val="50000"/>
                </a:schemeClr>
              </a:solidFill>
              <a:latin typeface="Menlo" charset="0"/>
            </a:endParaRPr>
          </a:p>
          <a:p>
            <a:r>
              <a:rPr lang="en-US" sz="1600" dirty="0">
                <a:solidFill>
                  <a:schemeClr val="bg1">
                    <a:lumMod val="50000"/>
                  </a:schemeClr>
                </a:solidFill>
                <a:latin typeface="Menlo" charset="0"/>
              </a:rPr>
              <a:t>};</a:t>
            </a:r>
          </a:p>
          <a:p>
            <a:endParaRPr lang="en-US" sz="1600" b="0" dirty="0" smtClean="0">
              <a:solidFill>
                <a:schemeClr val="bg1">
                  <a:lumMod val="50000"/>
                </a:schemeClr>
              </a:solidFill>
              <a:effectLst/>
              <a:latin typeface="Menlo" charset="0"/>
            </a:endParaRPr>
          </a:p>
          <a:p>
            <a:endParaRPr lang="en-US" sz="1600" b="0" dirty="0">
              <a:solidFill>
                <a:schemeClr val="bg1">
                  <a:lumMod val="50000"/>
                </a:schemeClr>
              </a:solidFill>
              <a:effectLst/>
              <a:latin typeface="Menlo" charset="0"/>
            </a:endParaRPr>
          </a:p>
        </p:txBody>
      </p:sp>
      <p:sp>
        <p:nvSpPr>
          <p:cNvPr id="16" name="Rectangle 15"/>
          <p:cNvSpPr/>
          <p:nvPr/>
        </p:nvSpPr>
        <p:spPr>
          <a:xfrm>
            <a:off x="2023078" y="1929281"/>
            <a:ext cx="4821513" cy="1477328"/>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solidFill>
                  <a:srgbClr val="0000FF"/>
                </a:solidFill>
                <a:latin typeface="Menlo" charset="0"/>
              </a:rPr>
              <a:t>var</a:t>
            </a:r>
            <a:r>
              <a:rPr lang="en-US" dirty="0">
                <a:solidFill>
                  <a:srgbClr val="000000"/>
                </a:solidFill>
                <a:latin typeface="Menlo" charset="0"/>
              </a:rPr>
              <a:t> </a:t>
            </a:r>
            <a:r>
              <a:rPr lang="en-US" dirty="0" smtClean="0">
                <a:solidFill>
                  <a:srgbClr val="000000"/>
                </a:solidFill>
                <a:latin typeface="Menlo" charset="0"/>
              </a:rPr>
              <a:t>greeting = </a:t>
            </a:r>
            <a:r>
              <a:rPr lang="en-US" dirty="0">
                <a:solidFill>
                  <a:srgbClr val="0000FF"/>
                </a:solidFill>
                <a:latin typeface="Menlo" charset="0"/>
              </a:rPr>
              <a:t>function</a:t>
            </a:r>
            <a:r>
              <a:rPr lang="en-US" dirty="0">
                <a:solidFill>
                  <a:srgbClr val="000000"/>
                </a:solidFill>
                <a:latin typeface="Menlo" charset="0"/>
              </a:rPr>
              <a:t> (name) </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err="1" smtClean="0">
                <a:solidFill>
                  <a:srgbClr val="0000FF"/>
                </a:solidFill>
                <a:latin typeface="Menlo" charset="0"/>
              </a:rPr>
              <a:t>var</a:t>
            </a:r>
            <a:r>
              <a:rPr lang="en-US" dirty="0" smtClean="0">
                <a:solidFill>
                  <a:srgbClr val="0000FF"/>
                </a:solidFill>
                <a:latin typeface="Menlo" charset="0"/>
              </a:rPr>
              <a:t> </a:t>
            </a:r>
            <a:r>
              <a:rPr lang="en-US" dirty="0" smtClean="0">
                <a:solidFill>
                  <a:srgbClr val="000000"/>
                </a:solidFill>
                <a:latin typeface="Menlo" charset="0"/>
              </a:rPr>
              <a:t>text = </a:t>
            </a:r>
            <a:r>
              <a:rPr lang="en-US" dirty="0">
                <a:solidFill>
                  <a:srgbClr val="A31515"/>
                </a:solidFill>
                <a:latin typeface="Menlo" charset="0"/>
              </a:rPr>
              <a:t>"hello "</a:t>
            </a:r>
            <a:r>
              <a:rPr lang="en-US" dirty="0">
                <a:solidFill>
                  <a:srgbClr val="000000"/>
                </a:solidFill>
                <a:latin typeface="Menlo" charset="0"/>
              </a:rPr>
              <a:t> + </a:t>
            </a:r>
            <a:r>
              <a:rPr lang="en-US" dirty="0" smtClean="0">
                <a:solidFill>
                  <a:srgbClr val="000000"/>
                </a:solidFill>
                <a:latin typeface="Menlo" charset="0"/>
              </a:rPr>
              <a:t>name;</a:t>
            </a:r>
            <a:endParaRPr lang="en-US" dirty="0">
              <a:solidFill>
                <a:srgbClr val="000000"/>
              </a:solidFill>
              <a:latin typeface="Menlo" charset="0"/>
            </a:endParaRPr>
          </a:p>
          <a:p>
            <a:r>
              <a:rPr lang="en-US" dirty="0">
                <a:solidFill>
                  <a:srgbClr val="000000"/>
                </a:solidFill>
                <a:latin typeface="Menlo" charset="0"/>
              </a:rPr>
              <a:t>  </a:t>
            </a:r>
            <a:r>
              <a:rPr lang="en-US" dirty="0" err="1">
                <a:solidFill>
                  <a:srgbClr val="000000"/>
                </a:solidFill>
                <a:latin typeface="Menlo" charset="0"/>
              </a:rPr>
              <a:t>console.log</a:t>
            </a:r>
            <a:r>
              <a:rPr lang="en-US" dirty="0">
                <a:solidFill>
                  <a:srgbClr val="000000"/>
                </a:solidFill>
                <a:latin typeface="Menlo" charset="0"/>
              </a:rPr>
              <a:t>(text);</a:t>
            </a:r>
          </a:p>
          <a:p>
            <a:r>
              <a:rPr lang="en-US" dirty="0">
                <a:solidFill>
                  <a:srgbClr val="000000"/>
                </a:solidFill>
                <a:latin typeface="Menlo" charset="0"/>
              </a:rPr>
              <a:t>};</a:t>
            </a:r>
          </a:p>
          <a:p>
            <a:endParaRPr lang="en-US" b="0" dirty="0">
              <a:solidFill>
                <a:srgbClr val="000000"/>
              </a:solidFill>
              <a:effectLst/>
              <a:latin typeface="Menlo" charset="0"/>
            </a:endParaRPr>
          </a:p>
        </p:txBody>
      </p:sp>
      <p:sp>
        <p:nvSpPr>
          <p:cNvPr id="19" name="TextBox 18"/>
          <p:cNvSpPr txBox="1"/>
          <p:nvPr/>
        </p:nvSpPr>
        <p:spPr>
          <a:xfrm>
            <a:off x="5550641" y="3520575"/>
            <a:ext cx="1480983"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r>
              <a:rPr lang="en-US" sz="2400" b="1" dirty="0" smtClean="0">
                <a:gradFill>
                  <a:gsLst>
                    <a:gs pos="2917">
                      <a:schemeClr val="tx1"/>
                    </a:gs>
                    <a:gs pos="30000">
                      <a:schemeClr val="tx1"/>
                    </a:gs>
                  </a:gsLst>
                  <a:lin ang="5400000" scaled="0"/>
                </a:gradFill>
              </a:rPr>
              <a:t/>
            </a:r>
            <a:br>
              <a:rPr lang="en-US" sz="2400" b="1" dirty="0" smtClean="0">
                <a:gradFill>
                  <a:gsLst>
                    <a:gs pos="2917">
                      <a:schemeClr val="tx1"/>
                    </a:gs>
                    <a:gs pos="30000">
                      <a:schemeClr val="tx1"/>
                    </a:gs>
                  </a:gsLst>
                  <a:lin ang="5400000" scaled="0"/>
                </a:gradFill>
              </a:rPr>
            </a:br>
            <a:endParaRPr lang="en-US" sz="2400" b="1" dirty="0" smtClean="0">
              <a:gradFill>
                <a:gsLst>
                  <a:gs pos="2917">
                    <a:schemeClr val="tx1"/>
                  </a:gs>
                  <a:gs pos="30000">
                    <a:schemeClr val="tx1"/>
                  </a:gs>
                </a:gsLst>
                <a:lin ang="5400000" scaled="0"/>
              </a:gradFill>
            </a:endParaRPr>
          </a:p>
        </p:txBody>
      </p:sp>
      <p:sp>
        <p:nvSpPr>
          <p:cNvPr id="25" name="Rectangle 24"/>
          <p:cNvSpPr/>
          <p:nvPr/>
        </p:nvSpPr>
        <p:spPr>
          <a:xfrm>
            <a:off x="2023077" y="4698705"/>
            <a:ext cx="4821513" cy="1477328"/>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solidFill>
                  <a:srgbClr val="0000FF"/>
                </a:solidFill>
                <a:latin typeface="Menlo" charset="0"/>
              </a:rPr>
              <a:t>import</a:t>
            </a:r>
            <a:r>
              <a:rPr lang="en-US" dirty="0">
                <a:solidFill>
                  <a:srgbClr val="000000"/>
                </a:solidFill>
                <a:latin typeface="Menlo" charset="0"/>
              </a:rPr>
              <a:t> greeting </a:t>
            </a:r>
            <a:r>
              <a:rPr lang="en-US" dirty="0">
                <a:solidFill>
                  <a:srgbClr val="0000FF"/>
                </a:solidFill>
                <a:latin typeface="Menlo" charset="0"/>
              </a:rPr>
              <a:t>from</a:t>
            </a:r>
            <a:r>
              <a:rPr lang="en-US" dirty="0">
                <a:solidFill>
                  <a:srgbClr val="000000"/>
                </a:solidFill>
                <a:latin typeface="Menlo" charset="0"/>
              </a:rPr>
              <a:t> </a:t>
            </a:r>
            <a:r>
              <a:rPr lang="en-US" dirty="0">
                <a:solidFill>
                  <a:srgbClr val="A31515"/>
                </a:solidFill>
                <a:latin typeface="Menlo" charset="0"/>
              </a:rPr>
              <a:t>'./</a:t>
            </a:r>
            <a:r>
              <a:rPr lang="en-US" dirty="0" err="1">
                <a:solidFill>
                  <a:srgbClr val="A31515"/>
                </a:solidFill>
                <a:latin typeface="Menlo" charset="0"/>
              </a:rPr>
              <a:t>lib.js</a:t>
            </a:r>
            <a:r>
              <a:rPr lang="en-US" dirty="0">
                <a:solidFill>
                  <a:srgbClr val="A31515"/>
                </a:solidFill>
                <a:latin typeface="Menlo" charset="0"/>
              </a:rPr>
              <a: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a:solidFill>
                  <a:srgbClr val="000000"/>
                </a:solidFill>
                <a:latin typeface="Menlo" charset="0"/>
              </a:rPr>
              <a:t>greeting(</a:t>
            </a:r>
            <a:r>
              <a:rPr lang="en-US" dirty="0">
                <a:solidFill>
                  <a:srgbClr val="A31515"/>
                </a:solidFill>
                <a:latin typeface="Menlo" charset="0"/>
              </a:rPr>
              <a:t>'ATD13'</a:t>
            </a:r>
            <a:r>
              <a:rPr lang="en-US" dirty="0">
                <a:solidFill>
                  <a:srgbClr val="000000"/>
                </a:solidFill>
                <a:latin typeface="Menlo" charset="0"/>
              </a:rPr>
              <a:t>);</a:t>
            </a:r>
          </a:p>
          <a:p>
            <a:endParaRPr lang="en-US" dirty="0">
              <a:solidFill>
                <a:srgbClr val="000000"/>
              </a:solidFill>
              <a:latin typeface="Menlo" charset="0"/>
            </a:endParaRPr>
          </a:p>
          <a:p>
            <a:endParaRPr lang="en-US" dirty="0">
              <a:solidFill>
                <a:srgbClr val="000000"/>
              </a:solidFill>
              <a:latin typeface="Menlo" charset="0"/>
            </a:endParaRPr>
          </a:p>
        </p:txBody>
      </p:sp>
    </p:spTree>
    <p:extLst>
      <p:ext uri="{BB962C8B-B14F-4D97-AF65-F5344CB8AC3E}">
        <p14:creationId xmlns:p14="http://schemas.microsoft.com/office/powerpoint/2010/main" val="1013376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477328"/>
          </a:xfrm>
          <a:prstGeom prst="rect">
            <a:avLst/>
          </a:prstGeom>
          <a:solidFill>
            <a:schemeClr val="bg1"/>
          </a:solidFill>
          <a:ln>
            <a:solidFill>
              <a:schemeClr val="tx1">
                <a:lumMod val="50000"/>
                <a:lumOff val="50000"/>
              </a:schemeClr>
            </a:solidFill>
          </a:ln>
        </p:spPr>
        <p:txBody>
          <a:bodyPr wrap="square">
            <a:spAutoFit/>
          </a:bodyPr>
          <a:lstStyle/>
          <a:p>
            <a:r>
              <a:rPr lang="en-US" dirty="0" smtClean="0">
                <a:solidFill>
                  <a:srgbClr val="0000FF"/>
                </a:solidFill>
                <a:latin typeface="Menlo" charset="0"/>
              </a:rPr>
              <a:t>import</a:t>
            </a:r>
            <a:r>
              <a:rPr lang="en-US" dirty="0" smtClean="0">
                <a:solidFill>
                  <a:srgbClr val="000000"/>
                </a:solidFill>
                <a:latin typeface="Menlo" charset="0"/>
              </a:rPr>
              <a:t> greeting </a:t>
            </a:r>
            <a:r>
              <a:rPr lang="en-US" dirty="0" smtClean="0">
                <a:solidFill>
                  <a:srgbClr val="0000FF"/>
                </a:solidFill>
                <a:latin typeface="Menlo" charset="0"/>
              </a:rPr>
              <a:t>from</a:t>
            </a:r>
            <a:r>
              <a:rPr lang="en-US" dirty="0" smtClean="0">
                <a:solidFill>
                  <a:srgbClr val="000000"/>
                </a:solidFill>
                <a:latin typeface="Menlo" charset="0"/>
              </a:rPr>
              <a:t> </a:t>
            </a:r>
            <a:r>
              <a:rPr lang="en-US" dirty="0" smtClean="0">
                <a:solidFill>
                  <a:srgbClr val="A31515"/>
                </a:solidFill>
                <a:latin typeface="Menlo" charset="0"/>
              </a:rPr>
              <a:t>'./</a:t>
            </a:r>
            <a:r>
              <a:rPr lang="en-US" dirty="0" err="1" smtClean="0">
                <a:solidFill>
                  <a:srgbClr val="A31515"/>
                </a:solidFill>
                <a:latin typeface="Menlo" charset="0"/>
              </a:rPr>
              <a:t>lib.ts</a:t>
            </a:r>
            <a:r>
              <a:rPr lang="en-US" dirty="0">
                <a:solidFill>
                  <a:srgbClr val="A31515"/>
                </a:solidFill>
                <a:latin typeface="Menlo" charset="0"/>
              </a:rPr>
              <a: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r>
              <a:rPr lang="en-US" dirty="0" smtClean="0">
                <a:solidFill>
                  <a:srgbClr val="A31515"/>
                </a:solidFill>
                <a:latin typeface="Menlo" charset="0"/>
              </a:rPr>
              <a:t>'ATD13'</a:t>
            </a:r>
            <a:r>
              <a:rPr lang="en-US" dirty="0" smtClean="0">
                <a:solidFill>
                  <a:srgbClr val="000000"/>
                </a:solidFill>
                <a:latin typeface="Menlo" charset="0"/>
              </a:rPr>
              <a:t>);</a:t>
            </a:r>
          </a:p>
          <a:p>
            <a:endParaRPr lang="en-US" b="0" dirty="0" smtClean="0">
              <a:solidFill>
                <a:srgbClr val="000000"/>
              </a:solidFill>
              <a:effectLst/>
              <a:latin typeface="Menlo" charset="0"/>
            </a:endParaRPr>
          </a:p>
          <a:p>
            <a:endParaRPr lang="en-US" b="0" dirty="0">
              <a:solidFill>
                <a:srgbClr val="000000"/>
              </a:solidFill>
              <a:effectLst/>
              <a:latin typeface="Menlo" charset="0"/>
            </a:endParaRPr>
          </a:p>
        </p:txBody>
      </p:sp>
      <p:sp>
        <p:nvSpPr>
          <p:cNvPr id="6" name="TextBox 5"/>
          <p:cNvSpPr txBox="1"/>
          <p:nvPr/>
        </p:nvSpPr>
        <p:spPr>
          <a:xfrm>
            <a:off x="1079871" y="1362266"/>
            <a:ext cx="96558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lib.ts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cxnSp>
        <p:nvCxnSpPr>
          <p:cNvPr id="17" name="Straight Arrow Connector 16"/>
          <p:cNvCxnSpPr/>
          <p:nvPr/>
        </p:nvCxnSpPr>
        <p:spPr>
          <a:xfrm>
            <a:off x="5446588" y="4151757"/>
            <a:ext cx="182528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sp>
        <p:nvSpPr>
          <p:cNvPr id="23" name="Rectangle 22"/>
          <p:cNvSpPr/>
          <p:nvPr/>
        </p:nvSpPr>
        <p:spPr>
          <a:xfrm>
            <a:off x="545617" y="2121198"/>
            <a:ext cx="5674430" cy="1569660"/>
          </a:xfrm>
          <a:prstGeom prst="rect">
            <a:avLst/>
          </a:prstGeom>
          <a:solidFill>
            <a:schemeClr val="bg1"/>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rgbClr val="0000FF"/>
                </a:solidFill>
                <a:latin typeface="Menlo" charset="0"/>
              </a:rPr>
              <a:t>export</a:t>
            </a:r>
            <a:r>
              <a:rPr lang="en-US" sz="1600" dirty="0" smtClean="0">
                <a:solidFill>
                  <a:srgbClr val="000000"/>
                </a:solidFill>
                <a:latin typeface="Menlo" charset="0"/>
              </a:rPr>
              <a:t> </a:t>
            </a:r>
            <a:r>
              <a:rPr lang="en-US" sz="1600" dirty="0" smtClean="0">
                <a:solidFill>
                  <a:srgbClr val="0000FF"/>
                </a:solidFill>
                <a:latin typeface="Menlo" charset="0"/>
              </a:rPr>
              <a:t>default</a:t>
            </a:r>
            <a:r>
              <a:rPr lang="en-US" sz="1600" dirty="0" smtClean="0">
                <a:solidFill>
                  <a:srgbClr val="000000"/>
                </a:solidFill>
                <a:latin typeface="Menlo" charset="0"/>
              </a:rPr>
              <a:t> </a:t>
            </a:r>
            <a:r>
              <a:rPr lang="en-US" sz="1600" smtClean="0">
                <a:solidFill>
                  <a:srgbClr val="000000"/>
                </a:solidFill>
                <a:latin typeface="Menlo" charset="0"/>
              </a:rPr>
              <a:t>(</a:t>
            </a:r>
            <a:r>
              <a:rPr lang="en-US" sz="1600" smtClean="0">
                <a:solidFill>
                  <a:srgbClr val="000000"/>
                </a:solidFill>
                <a:latin typeface="Menlo" charset="0"/>
              </a:rPr>
              <a:t>name : string) : string </a:t>
            </a:r>
            <a:r>
              <a:rPr lang="en-US" sz="1600" dirty="0">
                <a:solidFill>
                  <a:srgbClr val="0000FF"/>
                </a:solidFill>
                <a:latin typeface="Menlo" charset="0"/>
              </a:rPr>
              <a:t>=&gt;</a:t>
            </a:r>
            <a:r>
              <a:rPr lang="en-US" sz="1600" dirty="0">
                <a:solidFill>
                  <a:srgbClr val="000000"/>
                </a:solidFill>
                <a:latin typeface="Menlo" charset="0"/>
              </a:rPr>
              <a:t> </a:t>
            </a:r>
            <a:r>
              <a:rPr lang="en-US" sz="1600" dirty="0" smtClean="0">
                <a:solidFill>
                  <a:srgbClr val="000000"/>
                </a:solidFill>
                <a:latin typeface="Menlo" charset="0"/>
              </a:rPr>
              <a:t>{</a:t>
            </a:r>
          </a:p>
          <a:p>
            <a:r>
              <a:rPr lang="en-US" sz="1600" dirty="0" smtClean="0">
                <a:solidFill>
                  <a:srgbClr val="000000"/>
                </a:solidFill>
                <a:latin typeface="Menlo" charset="0"/>
              </a:rPr>
              <a:t>  </a:t>
            </a:r>
            <a:r>
              <a:rPr lang="en-US" sz="1600" dirty="0" err="1" smtClean="0">
                <a:solidFill>
                  <a:srgbClr val="0000FF"/>
                </a:solidFill>
                <a:latin typeface="Menlo" charset="0"/>
              </a:rPr>
              <a:t>const</a:t>
            </a:r>
            <a:r>
              <a:rPr lang="en-US" sz="1600" dirty="0" smtClean="0">
                <a:solidFill>
                  <a:srgbClr val="0000FF"/>
                </a:solidFill>
                <a:latin typeface="Menlo" charset="0"/>
              </a:rPr>
              <a:t> </a:t>
            </a:r>
            <a:r>
              <a:rPr lang="en-US" sz="1600" dirty="0" smtClean="0">
                <a:solidFill>
                  <a:srgbClr val="000000"/>
                </a:solidFill>
                <a:latin typeface="Menlo" charset="0"/>
              </a:rPr>
              <a:t>text = </a:t>
            </a:r>
            <a:r>
              <a:rPr lang="en-US" sz="1600" dirty="0">
                <a:solidFill>
                  <a:srgbClr val="A31515"/>
                </a:solidFill>
                <a:latin typeface="Menlo" charset="0"/>
              </a:rPr>
              <a:t>`hello </a:t>
            </a:r>
            <a:r>
              <a:rPr lang="en-US" sz="1600" dirty="0">
                <a:solidFill>
                  <a:srgbClr val="0000FF"/>
                </a:solidFill>
                <a:latin typeface="Menlo" charset="0"/>
              </a:rPr>
              <a:t>${</a:t>
            </a:r>
            <a:r>
              <a:rPr lang="en-US" sz="1600" dirty="0">
                <a:solidFill>
                  <a:srgbClr val="000000"/>
                </a:solidFill>
                <a:latin typeface="Menlo" charset="0"/>
              </a:rPr>
              <a:t>name</a:t>
            </a:r>
            <a:r>
              <a:rPr lang="en-US" sz="1600" dirty="0" smtClean="0">
                <a:solidFill>
                  <a:srgbClr val="0000FF"/>
                </a:solidFill>
                <a:latin typeface="Menlo" charset="0"/>
              </a:rPr>
              <a:t>}</a:t>
            </a:r>
            <a:r>
              <a:rPr lang="en-US" sz="1600" dirty="0" smtClean="0">
                <a:solidFill>
                  <a:srgbClr val="A31515"/>
                </a:solidFill>
                <a:latin typeface="Menlo" charset="0"/>
              </a:rPr>
              <a:t>`</a:t>
            </a:r>
            <a:r>
              <a:rPr lang="en-US" sz="1600" dirty="0" smtClean="0">
                <a:solidFill>
                  <a:srgbClr val="000000"/>
                </a:solidFill>
                <a:latin typeface="Menlo" charset="0"/>
              </a:rPr>
              <a:t>;</a:t>
            </a:r>
            <a:endParaRPr lang="en-US" sz="1600" dirty="0">
              <a:solidFill>
                <a:srgbClr val="000000"/>
              </a:solidFill>
              <a:latin typeface="Menlo" charset="0"/>
            </a:endParaRPr>
          </a:p>
          <a:p>
            <a:r>
              <a:rPr lang="en-US" sz="1600" dirty="0">
                <a:solidFill>
                  <a:srgbClr val="000000"/>
                </a:solidFill>
                <a:latin typeface="Menlo" charset="0"/>
              </a:rPr>
              <a:t>  </a:t>
            </a:r>
            <a:r>
              <a:rPr lang="en-US" sz="1600" dirty="0" err="1" smtClean="0">
                <a:solidFill>
                  <a:srgbClr val="000000"/>
                </a:solidFill>
                <a:latin typeface="Menlo" charset="0"/>
              </a:rPr>
              <a:t>console.log</a:t>
            </a:r>
            <a:r>
              <a:rPr lang="en-US" sz="1600" dirty="0" smtClean="0">
                <a:solidFill>
                  <a:srgbClr val="000000"/>
                </a:solidFill>
                <a:latin typeface="Menlo" charset="0"/>
              </a:rPr>
              <a:t>(text);</a:t>
            </a:r>
            <a:endParaRPr lang="en-US" sz="1600" dirty="0">
              <a:solidFill>
                <a:srgbClr val="000000"/>
              </a:solidFill>
              <a:latin typeface="Menlo" charset="0"/>
            </a:endParaRPr>
          </a:p>
          <a:p>
            <a:r>
              <a:rPr lang="en-US" sz="1600" dirty="0">
                <a:solidFill>
                  <a:srgbClr val="000000"/>
                </a:solidFill>
                <a:latin typeface="Menlo" charset="0"/>
              </a:rPr>
              <a:t>};</a:t>
            </a:r>
          </a:p>
          <a:p>
            <a:endParaRPr lang="en-US" sz="1600" b="0" dirty="0" smtClean="0">
              <a:solidFill>
                <a:srgbClr val="000000"/>
              </a:solidFill>
              <a:effectLst/>
              <a:latin typeface="Menlo" charset="0"/>
            </a:endParaRPr>
          </a:p>
          <a:p>
            <a:endParaRPr lang="en-US" sz="1600" b="0" dirty="0">
              <a:solidFill>
                <a:srgbClr val="000000"/>
              </a:solidFill>
              <a:effectLst/>
              <a:latin typeface="Menlo" charset="0"/>
            </a:endParaRPr>
          </a:p>
        </p:txBody>
      </p:sp>
      <p:sp>
        <p:nvSpPr>
          <p:cNvPr id="18" name="TextBox 17"/>
          <p:cNvSpPr txBox="1"/>
          <p:nvPr/>
        </p:nvSpPr>
        <p:spPr>
          <a:xfrm>
            <a:off x="4667208" y="1525775"/>
            <a:ext cx="1765490" cy="627864"/>
          </a:xfrm>
          <a:prstGeom prst="rect">
            <a:avLst/>
          </a:prstGeom>
          <a:solidFill>
            <a:srgbClr val="FFFF00"/>
          </a:solidFill>
        </p:spPr>
        <p:txBody>
          <a:bodyPr wrap="square" lIns="182880" tIns="146304" rIns="182880" bIns="146304" rtlCol="0">
            <a:spAutoFit/>
          </a:bodyPr>
          <a:lstStyle/>
          <a:p>
            <a:pPr>
              <a:lnSpc>
                <a:spcPct val="90000"/>
              </a:lnSpc>
              <a:spcAft>
                <a:spcPts val="600"/>
              </a:spcAft>
            </a:pPr>
            <a:r>
              <a:rPr lang="en-US" sz="2400" b="1" dirty="0" smtClean="0"/>
              <a:t> </a:t>
            </a:r>
            <a:r>
              <a:rPr lang="en-US" sz="2400" b="1" dirty="0" err="1" smtClean="0"/>
              <a:t>ts</a:t>
            </a:r>
            <a:r>
              <a:rPr lang="en-US" sz="2400" b="1" dirty="0" smtClean="0"/>
              <a:t>-loader</a:t>
            </a:r>
            <a:endParaRPr lang="en-US" sz="2400" b="1" dirty="0" smtClean="0"/>
          </a:p>
        </p:txBody>
      </p:sp>
      <p:sp>
        <p:nvSpPr>
          <p:cNvPr id="19" name="TextBox 18"/>
          <p:cNvSpPr txBox="1"/>
          <p:nvPr/>
        </p:nvSpPr>
        <p:spPr>
          <a:xfrm>
            <a:off x="5550641" y="3520575"/>
            <a:ext cx="1480983"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r>
              <a:rPr lang="en-US" sz="2400" b="1" dirty="0" smtClean="0">
                <a:gradFill>
                  <a:gsLst>
                    <a:gs pos="2917">
                      <a:schemeClr val="tx1"/>
                    </a:gs>
                    <a:gs pos="30000">
                      <a:schemeClr val="tx1"/>
                    </a:gs>
                  </a:gsLst>
                  <a:lin ang="5400000" scaled="0"/>
                </a:gradFill>
              </a:rPr>
              <a:t/>
            </a:r>
            <a:br>
              <a:rPr lang="en-US" sz="2400" b="1" dirty="0" smtClean="0">
                <a:gradFill>
                  <a:gsLst>
                    <a:gs pos="2917">
                      <a:schemeClr val="tx1"/>
                    </a:gs>
                    <a:gs pos="30000">
                      <a:schemeClr val="tx1"/>
                    </a:gs>
                  </a:gsLst>
                  <a:lin ang="5400000" scaled="0"/>
                </a:gradFill>
              </a:rPr>
            </a:br>
            <a:endParaRPr lang="en-US" sz="2400" b="1" dirty="0" smtClean="0">
              <a:gradFill>
                <a:gsLst>
                  <a:gs pos="2917">
                    <a:schemeClr val="tx1"/>
                  </a:gs>
                  <a:gs pos="30000">
                    <a:schemeClr val="tx1"/>
                  </a:gs>
                </a:gsLst>
                <a:lin ang="5400000" scaled="0"/>
              </a:gradFill>
            </a:endParaRPr>
          </a:p>
        </p:txBody>
      </p:sp>
      <p:sp>
        <p:nvSpPr>
          <p:cNvPr id="12" name="TextBox 11"/>
          <p:cNvSpPr txBox="1"/>
          <p:nvPr/>
        </p:nvSpPr>
        <p:spPr>
          <a:xfrm>
            <a:off x="3518307" y="4363345"/>
            <a:ext cx="2031646" cy="627864"/>
          </a:xfrm>
          <a:prstGeom prst="rect">
            <a:avLst/>
          </a:prstGeom>
          <a:solidFill>
            <a:srgbClr val="FFFF00"/>
          </a:solidFill>
        </p:spPr>
        <p:txBody>
          <a:bodyPr wrap="none" lIns="182880" tIns="146304" rIns="182880" bIns="146304" rtlCol="0">
            <a:spAutoFit/>
          </a:bodyPr>
          <a:lstStyle/>
          <a:p>
            <a:pPr>
              <a:lnSpc>
                <a:spcPct val="90000"/>
              </a:lnSpc>
              <a:spcAft>
                <a:spcPts val="600"/>
              </a:spcAft>
            </a:pPr>
            <a:r>
              <a:rPr lang="en-US" sz="2400" b="1" dirty="0" smtClean="0"/>
              <a:t> babel-loader</a:t>
            </a:r>
          </a:p>
        </p:txBody>
      </p:sp>
    </p:spTree>
    <p:extLst>
      <p:ext uri="{BB962C8B-B14F-4D97-AF65-F5344CB8AC3E}">
        <p14:creationId xmlns:p14="http://schemas.microsoft.com/office/powerpoint/2010/main" val="1136901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4" name="Rectangle 3"/>
          <p:cNvSpPr/>
          <p:nvPr/>
        </p:nvSpPr>
        <p:spPr>
          <a:xfrm>
            <a:off x="545617" y="4943130"/>
            <a:ext cx="4821513" cy="1477328"/>
          </a:xfrm>
          <a:prstGeom prst="rect">
            <a:avLst/>
          </a:prstGeom>
          <a:solidFill>
            <a:schemeClr val="bg1">
              <a:lumMod val="75000"/>
            </a:schemeClr>
          </a:solidFill>
          <a:ln>
            <a:solidFill>
              <a:schemeClr val="tx1">
                <a:lumMod val="50000"/>
                <a:lumOff val="50000"/>
              </a:schemeClr>
            </a:solidFill>
          </a:ln>
        </p:spPr>
        <p:txBody>
          <a:bodyPr wrap="square">
            <a:spAutoFit/>
          </a:bodyPr>
          <a:lstStyle/>
          <a:p>
            <a:r>
              <a:rPr lang="en-US" dirty="0" smtClean="0">
                <a:solidFill>
                  <a:schemeClr val="bg1">
                    <a:lumMod val="50000"/>
                  </a:schemeClr>
                </a:solidFill>
                <a:latin typeface="Menlo" charset="0"/>
              </a:rPr>
              <a:t>import greeting from './</a:t>
            </a:r>
            <a:r>
              <a:rPr lang="en-US" dirty="0" err="1" smtClean="0">
                <a:solidFill>
                  <a:schemeClr val="bg1">
                    <a:lumMod val="50000"/>
                  </a:schemeClr>
                </a:solidFill>
                <a:latin typeface="Menlo" charset="0"/>
              </a:rPr>
              <a:t>lib.ts</a:t>
            </a:r>
            <a:r>
              <a:rPr lang="en-US" dirty="0">
                <a:solidFill>
                  <a:schemeClr val="bg1">
                    <a:lumMod val="50000"/>
                  </a:schemeClr>
                </a:solidFill>
                <a:latin typeface="Menlo" charset="0"/>
              </a:rPr>
              <a:t>';</a:t>
            </a:r>
          </a:p>
          <a:p>
            <a:r>
              <a:rPr lang="en-US" dirty="0">
                <a:solidFill>
                  <a:schemeClr val="bg1">
                    <a:lumMod val="50000"/>
                  </a:schemeClr>
                </a:solidFill>
                <a:latin typeface="Menlo" charset="0"/>
              </a:rPr>
              <a:t/>
            </a:r>
            <a:br>
              <a:rPr lang="en-US" dirty="0">
                <a:solidFill>
                  <a:schemeClr val="bg1">
                    <a:lumMod val="50000"/>
                  </a:schemeClr>
                </a:solidFill>
                <a:latin typeface="Menlo" charset="0"/>
              </a:rPr>
            </a:br>
            <a:r>
              <a:rPr lang="en-US" dirty="0" smtClean="0">
                <a:solidFill>
                  <a:schemeClr val="bg1">
                    <a:lumMod val="50000"/>
                  </a:schemeClr>
                </a:solidFill>
                <a:latin typeface="Menlo" charset="0"/>
              </a:rPr>
              <a:t>greeting('ATD13');</a:t>
            </a:r>
          </a:p>
          <a:p>
            <a:endParaRPr lang="en-US" b="0" dirty="0" smtClean="0">
              <a:solidFill>
                <a:schemeClr val="bg1">
                  <a:lumMod val="50000"/>
                </a:schemeClr>
              </a:solidFill>
              <a:effectLst/>
              <a:latin typeface="Menlo" charset="0"/>
            </a:endParaRPr>
          </a:p>
          <a:p>
            <a:endParaRPr lang="en-US" b="0" dirty="0">
              <a:solidFill>
                <a:schemeClr val="bg1">
                  <a:lumMod val="50000"/>
                </a:schemeClr>
              </a:solidFill>
              <a:effectLst/>
              <a:latin typeface="Menlo" charset="0"/>
            </a:endParaRPr>
          </a:p>
        </p:txBody>
      </p:sp>
      <p:sp>
        <p:nvSpPr>
          <p:cNvPr id="6" name="TextBox 5"/>
          <p:cNvSpPr txBox="1"/>
          <p:nvPr/>
        </p:nvSpPr>
        <p:spPr>
          <a:xfrm>
            <a:off x="1079871" y="1362266"/>
            <a:ext cx="96558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lib.ts</a:t>
            </a:r>
            <a:endParaRPr lang="en-US" sz="2400" b="1" dirty="0" smtClean="0">
              <a:gradFill>
                <a:gsLst>
                  <a:gs pos="2917">
                    <a:schemeClr val="tx1"/>
                  </a:gs>
                  <a:gs pos="30000">
                    <a:schemeClr val="tx1"/>
                  </a:gs>
                </a:gsLst>
                <a:lin ang="5400000" scaled="0"/>
              </a:gradFill>
            </a:endParaRPr>
          </a:p>
        </p:txBody>
      </p:sp>
      <p:sp>
        <p:nvSpPr>
          <p:cNvPr id="7" name="TextBox 6"/>
          <p:cNvSpPr txBox="1"/>
          <p:nvPr/>
        </p:nvSpPr>
        <p:spPr>
          <a:xfrm>
            <a:off x="1104323" y="4151757"/>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sp>
        <p:nvSpPr>
          <p:cNvPr id="14" name="Rectangle 13"/>
          <p:cNvSpPr/>
          <p:nvPr/>
        </p:nvSpPr>
        <p:spPr>
          <a:xfrm>
            <a:off x="7455384" y="3184685"/>
            <a:ext cx="4821513" cy="2031325"/>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solidFill>
                  <a:srgbClr val="0000FF"/>
                </a:solidFill>
                <a:latin typeface="Menlo" charset="0"/>
              </a:rPr>
              <a:t>var</a:t>
            </a:r>
            <a:r>
              <a:rPr lang="en-US" dirty="0">
                <a:solidFill>
                  <a:srgbClr val="000000"/>
                </a:solidFill>
                <a:latin typeface="Menlo" charset="0"/>
              </a:rPr>
              <a:t> </a:t>
            </a:r>
            <a:r>
              <a:rPr lang="en-US" dirty="0" smtClean="0">
                <a:solidFill>
                  <a:srgbClr val="000000"/>
                </a:solidFill>
                <a:latin typeface="Menlo" charset="0"/>
              </a:rPr>
              <a:t>greeting = </a:t>
            </a:r>
            <a:r>
              <a:rPr lang="en-US" dirty="0">
                <a:solidFill>
                  <a:srgbClr val="0000FF"/>
                </a:solidFill>
                <a:latin typeface="Menlo" charset="0"/>
              </a:rPr>
              <a:t>function</a:t>
            </a:r>
            <a:r>
              <a:rPr lang="en-US" dirty="0">
                <a:solidFill>
                  <a:srgbClr val="000000"/>
                </a:solidFill>
                <a:latin typeface="Menlo" charset="0"/>
              </a:rPr>
              <a:t> (name) </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err="1" smtClean="0">
                <a:solidFill>
                  <a:srgbClr val="0000FF"/>
                </a:solidFill>
                <a:latin typeface="Menlo" charset="0"/>
              </a:rPr>
              <a:t>var</a:t>
            </a:r>
            <a:r>
              <a:rPr lang="en-US" dirty="0" smtClean="0">
                <a:solidFill>
                  <a:srgbClr val="0000FF"/>
                </a:solidFill>
                <a:latin typeface="Menlo" charset="0"/>
              </a:rPr>
              <a:t> </a:t>
            </a:r>
            <a:r>
              <a:rPr lang="en-US" dirty="0" smtClean="0">
                <a:solidFill>
                  <a:srgbClr val="000000"/>
                </a:solidFill>
                <a:latin typeface="Menlo" charset="0"/>
              </a:rPr>
              <a:t>text = </a:t>
            </a:r>
            <a:r>
              <a:rPr lang="en-US" dirty="0">
                <a:solidFill>
                  <a:srgbClr val="A31515"/>
                </a:solidFill>
                <a:latin typeface="Menlo" charset="0"/>
              </a:rPr>
              <a:t>"hello "</a:t>
            </a:r>
            <a:r>
              <a:rPr lang="en-US" dirty="0">
                <a:solidFill>
                  <a:srgbClr val="000000"/>
                </a:solidFill>
                <a:latin typeface="Menlo" charset="0"/>
              </a:rPr>
              <a:t> + </a:t>
            </a:r>
            <a:r>
              <a:rPr lang="en-US" dirty="0" smtClean="0">
                <a:solidFill>
                  <a:srgbClr val="000000"/>
                </a:solidFill>
                <a:latin typeface="Menlo" charset="0"/>
              </a:rPr>
              <a:t>name;</a:t>
            </a:r>
            <a:endParaRPr lang="en-US" dirty="0">
              <a:solidFill>
                <a:srgbClr val="000000"/>
              </a:solidFill>
              <a:latin typeface="Menlo" charset="0"/>
            </a:endParaRPr>
          </a:p>
          <a:p>
            <a:r>
              <a:rPr lang="en-US" dirty="0">
                <a:solidFill>
                  <a:srgbClr val="000000"/>
                </a:solidFill>
                <a:latin typeface="Menlo" charset="0"/>
              </a:rPr>
              <a:t>  </a:t>
            </a:r>
            <a:r>
              <a:rPr lang="en-US" dirty="0" err="1">
                <a:solidFill>
                  <a:srgbClr val="000000"/>
                </a:solidFill>
                <a:latin typeface="Menlo" charset="0"/>
              </a:rPr>
              <a:t>console.log</a:t>
            </a:r>
            <a:r>
              <a:rPr lang="en-US" dirty="0">
                <a:solidFill>
                  <a:srgbClr val="000000"/>
                </a:solidFill>
                <a:latin typeface="Menlo" charset="0"/>
              </a:rPr>
              <a:t>(text);</a:t>
            </a:r>
          </a:p>
          <a:p>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smtClean="0">
                <a:solidFill>
                  <a:srgbClr val="000000"/>
                </a:solidFill>
                <a:latin typeface="Menlo" charset="0"/>
              </a:rPr>
              <a:t>greeting(</a:t>
            </a:r>
            <a:r>
              <a:rPr lang="en-US" dirty="0">
                <a:solidFill>
                  <a:srgbClr val="A31515"/>
                </a:solidFill>
                <a:latin typeface="Menlo" charset="0"/>
              </a:rPr>
              <a:t>'ATD13'</a:t>
            </a:r>
            <a:r>
              <a:rPr lang="en-US" dirty="0" smtClean="0">
                <a:solidFill>
                  <a:srgbClr val="000000"/>
                </a:solidFill>
                <a:latin typeface="Menlo" charset="0"/>
              </a:rPr>
              <a:t>);</a:t>
            </a:r>
            <a:endParaRPr lang="en-US" dirty="0">
              <a:solidFill>
                <a:srgbClr val="000000"/>
              </a:solidFill>
              <a:latin typeface="Menlo" charset="0"/>
            </a:endParaRPr>
          </a:p>
          <a:p>
            <a:endParaRPr lang="en-US" b="0" dirty="0">
              <a:solidFill>
                <a:srgbClr val="000000"/>
              </a:solidFill>
              <a:effectLst/>
              <a:latin typeface="Menlo" charset="0"/>
            </a:endParaRPr>
          </a:p>
        </p:txBody>
      </p:sp>
      <p:sp>
        <p:nvSpPr>
          <p:cNvPr id="15" name="TextBox 14"/>
          <p:cNvSpPr txBox="1"/>
          <p:nvPr/>
        </p:nvSpPr>
        <p:spPr>
          <a:xfrm>
            <a:off x="10625476" y="2421341"/>
            <a:ext cx="1512273"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bundle.js</a:t>
            </a:r>
            <a:endParaRPr lang="en-US" sz="2400" b="1" dirty="0" smtClean="0">
              <a:gradFill>
                <a:gsLst>
                  <a:gs pos="2917">
                    <a:schemeClr val="tx1"/>
                  </a:gs>
                  <a:gs pos="30000">
                    <a:schemeClr val="tx1"/>
                  </a:gs>
                </a:gsLst>
                <a:lin ang="5400000" scaled="0"/>
              </a:gradFill>
            </a:endParaRPr>
          </a:p>
        </p:txBody>
      </p:sp>
      <p:cxnSp>
        <p:nvCxnSpPr>
          <p:cNvPr id="17" name="Straight Arrow Connector 16"/>
          <p:cNvCxnSpPr/>
          <p:nvPr/>
        </p:nvCxnSpPr>
        <p:spPr>
          <a:xfrm>
            <a:off x="5446588" y="4151757"/>
            <a:ext cx="1825285"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stretch>
            <a:fillRect/>
          </a:stretch>
        </p:blipFill>
        <p:spPr>
          <a:xfrm>
            <a:off x="446160" y="1347117"/>
            <a:ext cx="658163" cy="658163"/>
          </a:xfrm>
          <a:prstGeom prst="rect">
            <a:avLst/>
          </a:prstGeom>
        </p:spPr>
      </p:pic>
      <p:pic>
        <p:nvPicPr>
          <p:cNvPr id="21" name="Picture 20"/>
          <p:cNvPicPr>
            <a:picLocks noChangeAspect="1"/>
          </p:cNvPicPr>
          <p:nvPr/>
        </p:nvPicPr>
        <p:blipFill>
          <a:blip r:embed="rId2"/>
          <a:stretch>
            <a:fillRect/>
          </a:stretch>
        </p:blipFill>
        <p:spPr>
          <a:xfrm>
            <a:off x="446160" y="4151757"/>
            <a:ext cx="658163" cy="658163"/>
          </a:xfrm>
          <a:prstGeom prst="rect">
            <a:avLst/>
          </a:prstGeom>
        </p:spPr>
      </p:pic>
      <p:pic>
        <p:nvPicPr>
          <p:cNvPr id="22" name="Picture 21"/>
          <p:cNvPicPr>
            <a:picLocks noChangeAspect="1"/>
          </p:cNvPicPr>
          <p:nvPr/>
        </p:nvPicPr>
        <p:blipFill>
          <a:blip r:embed="rId2"/>
          <a:stretch>
            <a:fillRect/>
          </a:stretch>
        </p:blipFill>
        <p:spPr>
          <a:xfrm>
            <a:off x="9967313" y="2406191"/>
            <a:ext cx="658163" cy="658163"/>
          </a:xfrm>
          <a:prstGeom prst="rect">
            <a:avLst/>
          </a:prstGeom>
        </p:spPr>
      </p:pic>
      <p:sp>
        <p:nvSpPr>
          <p:cNvPr id="23" name="Rectangle 22"/>
          <p:cNvSpPr/>
          <p:nvPr/>
        </p:nvSpPr>
        <p:spPr>
          <a:xfrm>
            <a:off x="545617" y="2121198"/>
            <a:ext cx="4821513" cy="1569660"/>
          </a:xfrm>
          <a:prstGeom prst="rect">
            <a:avLst/>
          </a:prstGeom>
          <a:solidFill>
            <a:schemeClr val="bg1">
              <a:lumMod val="75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sz="1600" dirty="0" smtClean="0">
                <a:solidFill>
                  <a:schemeClr val="bg1">
                    <a:lumMod val="50000"/>
                  </a:schemeClr>
                </a:solidFill>
                <a:latin typeface="Menlo" charset="0"/>
              </a:rPr>
              <a:t>export default (name) </a:t>
            </a:r>
            <a:r>
              <a:rPr lang="en-US" sz="1600" dirty="0">
                <a:solidFill>
                  <a:schemeClr val="bg1">
                    <a:lumMod val="50000"/>
                  </a:schemeClr>
                </a:solidFill>
                <a:latin typeface="Menlo" charset="0"/>
              </a:rPr>
              <a:t>=&gt; </a:t>
            </a:r>
            <a:r>
              <a:rPr lang="en-US" sz="1600" dirty="0" smtClean="0">
                <a:solidFill>
                  <a:schemeClr val="bg1">
                    <a:lumMod val="50000"/>
                  </a:schemeClr>
                </a:solidFill>
                <a:latin typeface="Menlo" charset="0"/>
              </a:rPr>
              <a:t>{</a:t>
            </a:r>
          </a:p>
          <a:p>
            <a:r>
              <a:rPr lang="en-US" sz="1600" dirty="0" smtClean="0">
                <a:solidFill>
                  <a:schemeClr val="bg1">
                    <a:lumMod val="50000"/>
                  </a:schemeClr>
                </a:solidFill>
                <a:latin typeface="Menlo" charset="0"/>
              </a:rPr>
              <a:t>  </a:t>
            </a:r>
            <a:r>
              <a:rPr lang="en-US" sz="1600" dirty="0" err="1" smtClean="0">
                <a:solidFill>
                  <a:schemeClr val="bg1">
                    <a:lumMod val="50000"/>
                  </a:schemeClr>
                </a:solidFill>
                <a:latin typeface="Menlo" charset="0"/>
              </a:rPr>
              <a:t>const</a:t>
            </a:r>
            <a:r>
              <a:rPr lang="en-US" sz="1600" dirty="0" smtClean="0">
                <a:solidFill>
                  <a:schemeClr val="bg1">
                    <a:lumMod val="50000"/>
                  </a:schemeClr>
                </a:solidFill>
                <a:latin typeface="Menlo" charset="0"/>
              </a:rPr>
              <a:t> text = </a:t>
            </a:r>
            <a:r>
              <a:rPr lang="en-US" sz="1600" dirty="0">
                <a:solidFill>
                  <a:schemeClr val="bg1">
                    <a:lumMod val="50000"/>
                  </a:schemeClr>
                </a:solidFill>
                <a:latin typeface="Menlo" charset="0"/>
              </a:rPr>
              <a:t>`hello ${name</a:t>
            </a:r>
            <a:r>
              <a:rPr lang="en-US" sz="1600" dirty="0" smtClean="0">
                <a:solidFill>
                  <a:schemeClr val="bg1">
                    <a:lumMod val="50000"/>
                  </a:schemeClr>
                </a:solidFill>
                <a:latin typeface="Menlo" charset="0"/>
              </a:rPr>
              <a:t>}`;</a:t>
            </a:r>
            <a:endParaRPr lang="en-US" sz="1600" dirty="0">
              <a:solidFill>
                <a:schemeClr val="bg1">
                  <a:lumMod val="50000"/>
                </a:schemeClr>
              </a:solidFill>
              <a:latin typeface="Menlo" charset="0"/>
            </a:endParaRPr>
          </a:p>
          <a:p>
            <a:r>
              <a:rPr lang="en-US" sz="1600" dirty="0">
                <a:solidFill>
                  <a:schemeClr val="bg1">
                    <a:lumMod val="50000"/>
                  </a:schemeClr>
                </a:solidFill>
                <a:latin typeface="Menlo" charset="0"/>
              </a:rPr>
              <a:t>  </a:t>
            </a:r>
            <a:r>
              <a:rPr lang="en-US" sz="1600" dirty="0" err="1" smtClean="0">
                <a:solidFill>
                  <a:schemeClr val="bg1">
                    <a:lumMod val="50000"/>
                  </a:schemeClr>
                </a:solidFill>
                <a:latin typeface="Menlo" charset="0"/>
              </a:rPr>
              <a:t>console.log</a:t>
            </a:r>
            <a:r>
              <a:rPr lang="en-US" sz="1600" dirty="0" smtClean="0">
                <a:solidFill>
                  <a:schemeClr val="bg1">
                    <a:lumMod val="50000"/>
                  </a:schemeClr>
                </a:solidFill>
                <a:latin typeface="Menlo" charset="0"/>
              </a:rPr>
              <a:t>(text);</a:t>
            </a:r>
            <a:endParaRPr lang="en-US" sz="1600" dirty="0">
              <a:solidFill>
                <a:schemeClr val="bg1">
                  <a:lumMod val="50000"/>
                </a:schemeClr>
              </a:solidFill>
              <a:latin typeface="Menlo" charset="0"/>
            </a:endParaRPr>
          </a:p>
          <a:p>
            <a:r>
              <a:rPr lang="en-US" sz="1600" dirty="0">
                <a:solidFill>
                  <a:schemeClr val="bg1">
                    <a:lumMod val="50000"/>
                  </a:schemeClr>
                </a:solidFill>
                <a:latin typeface="Menlo" charset="0"/>
              </a:rPr>
              <a:t>};</a:t>
            </a:r>
          </a:p>
          <a:p>
            <a:endParaRPr lang="en-US" sz="1600" b="0" dirty="0" smtClean="0">
              <a:solidFill>
                <a:schemeClr val="bg1">
                  <a:lumMod val="50000"/>
                </a:schemeClr>
              </a:solidFill>
              <a:effectLst/>
              <a:latin typeface="Menlo" charset="0"/>
            </a:endParaRPr>
          </a:p>
          <a:p>
            <a:endParaRPr lang="en-US" sz="1600" b="0" dirty="0">
              <a:solidFill>
                <a:schemeClr val="bg1">
                  <a:lumMod val="50000"/>
                </a:schemeClr>
              </a:solidFill>
              <a:effectLst/>
              <a:latin typeface="Menlo" charset="0"/>
            </a:endParaRPr>
          </a:p>
        </p:txBody>
      </p:sp>
      <p:sp>
        <p:nvSpPr>
          <p:cNvPr id="16" name="Rectangle 15"/>
          <p:cNvSpPr/>
          <p:nvPr/>
        </p:nvSpPr>
        <p:spPr>
          <a:xfrm>
            <a:off x="2023078" y="1929281"/>
            <a:ext cx="4821513" cy="1477328"/>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err="1">
                <a:solidFill>
                  <a:srgbClr val="0000FF"/>
                </a:solidFill>
                <a:latin typeface="Menlo" charset="0"/>
              </a:rPr>
              <a:t>var</a:t>
            </a:r>
            <a:r>
              <a:rPr lang="en-US" dirty="0">
                <a:solidFill>
                  <a:srgbClr val="000000"/>
                </a:solidFill>
                <a:latin typeface="Menlo" charset="0"/>
              </a:rPr>
              <a:t> </a:t>
            </a:r>
            <a:r>
              <a:rPr lang="en-US" dirty="0" smtClean="0">
                <a:solidFill>
                  <a:srgbClr val="000000"/>
                </a:solidFill>
                <a:latin typeface="Menlo" charset="0"/>
              </a:rPr>
              <a:t>greeting = </a:t>
            </a:r>
            <a:r>
              <a:rPr lang="en-US" dirty="0">
                <a:solidFill>
                  <a:srgbClr val="0000FF"/>
                </a:solidFill>
                <a:latin typeface="Menlo" charset="0"/>
              </a:rPr>
              <a:t>function</a:t>
            </a:r>
            <a:r>
              <a:rPr lang="en-US" dirty="0">
                <a:solidFill>
                  <a:srgbClr val="000000"/>
                </a:solidFill>
                <a:latin typeface="Menlo" charset="0"/>
              </a:rPr>
              <a:t> (name) </a:t>
            </a:r>
            <a:r>
              <a:rPr lang="en-US" dirty="0" smtClean="0">
                <a:solidFill>
                  <a:srgbClr val="000000"/>
                </a:solidFill>
                <a:latin typeface="Menlo" charset="0"/>
              </a:rPr>
              <a:t>{</a:t>
            </a:r>
          </a:p>
          <a:p>
            <a:r>
              <a:rPr lang="en-US" dirty="0">
                <a:solidFill>
                  <a:srgbClr val="000000"/>
                </a:solidFill>
                <a:latin typeface="Menlo" charset="0"/>
              </a:rPr>
              <a:t> </a:t>
            </a:r>
            <a:r>
              <a:rPr lang="en-US" dirty="0" smtClean="0">
                <a:solidFill>
                  <a:srgbClr val="000000"/>
                </a:solidFill>
                <a:latin typeface="Menlo" charset="0"/>
              </a:rPr>
              <a:t> </a:t>
            </a:r>
            <a:r>
              <a:rPr lang="en-US" dirty="0" err="1" smtClean="0">
                <a:solidFill>
                  <a:srgbClr val="0000FF"/>
                </a:solidFill>
                <a:latin typeface="Menlo" charset="0"/>
              </a:rPr>
              <a:t>var</a:t>
            </a:r>
            <a:r>
              <a:rPr lang="en-US" dirty="0" smtClean="0">
                <a:solidFill>
                  <a:srgbClr val="0000FF"/>
                </a:solidFill>
                <a:latin typeface="Menlo" charset="0"/>
              </a:rPr>
              <a:t> </a:t>
            </a:r>
            <a:r>
              <a:rPr lang="en-US" dirty="0" smtClean="0">
                <a:solidFill>
                  <a:srgbClr val="000000"/>
                </a:solidFill>
                <a:latin typeface="Menlo" charset="0"/>
              </a:rPr>
              <a:t>text = </a:t>
            </a:r>
            <a:r>
              <a:rPr lang="en-US" dirty="0">
                <a:solidFill>
                  <a:srgbClr val="A31515"/>
                </a:solidFill>
                <a:latin typeface="Menlo" charset="0"/>
              </a:rPr>
              <a:t>"hello "</a:t>
            </a:r>
            <a:r>
              <a:rPr lang="en-US" dirty="0">
                <a:solidFill>
                  <a:srgbClr val="000000"/>
                </a:solidFill>
                <a:latin typeface="Menlo" charset="0"/>
              </a:rPr>
              <a:t> + </a:t>
            </a:r>
            <a:r>
              <a:rPr lang="en-US" dirty="0" smtClean="0">
                <a:solidFill>
                  <a:srgbClr val="000000"/>
                </a:solidFill>
                <a:latin typeface="Menlo" charset="0"/>
              </a:rPr>
              <a:t>name;</a:t>
            </a:r>
            <a:endParaRPr lang="en-US" dirty="0">
              <a:solidFill>
                <a:srgbClr val="000000"/>
              </a:solidFill>
              <a:latin typeface="Menlo" charset="0"/>
            </a:endParaRPr>
          </a:p>
          <a:p>
            <a:r>
              <a:rPr lang="en-US" dirty="0">
                <a:solidFill>
                  <a:srgbClr val="000000"/>
                </a:solidFill>
                <a:latin typeface="Menlo" charset="0"/>
              </a:rPr>
              <a:t>  </a:t>
            </a:r>
            <a:r>
              <a:rPr lang="en-US" dirty="0" err="1">
                <a:solidFill>
                  <a:srgbClr val="000000"/>
                </a:solidFill>
                <a:latin typeface="Menlo" charset="0"/>
              </a:rPr>
              <a:t>console.log</a:t>
            </a:r>
            <a:r>
              <a:rPr lang="en-US" dirty="0">
                <a:solidFill>
                  <a:srgbClr val="000000"/>
                </a:solidFill>
                <a:latin typeface="Menlo" charset="0"/>
              </a:rPr>
              <a:t>(text);</a:t>
            </a:r>
          </a:p>
          <a:p>
            <a:r>
              <a:rPr lang="en-US" dirty="0">
                <a:solidFill>
                  <a:srgbClr val="000000"/>
                </a:solidFill>
                <a:latin typeface="Menlo" charset="0"/>
              </a:rPr>
              <a:t>};</a:t>
            </a:r>
          </a:p>
          <a:p>
            <a:endParaRPr lang="en-US" b="0" dirty="0">
              <a:solidFill>
                <a:srgbClr val="000000"/>
              </a:solidFill>
              <a:effectLst/>
              <a:latin typeface="Menlo" charset="0"/>
            </a:endParaRPr>
          </a:p>
        </p:txBody>
      </p:sp>
      <p:sp>
        <p:nvSpPr>
          <p:cNvPr id="19" name="TextBox 18"/>
          <p:cNvSpPr txBox="1"/>
          <p:nvPr/>
        </p:nvSpPr>
        <p:spPr>
          <a:xfrm>
            <a:off x="5550641" y="3520575"/>
            <a:ext cx="1480983" cy="960263"/>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r>
              <a:rPr lang="en-US" sz="2400" b="1" dirty="0" smtClean="0">
                <a:gradFill>
                  <a:gsLst>
                    <a:gs pos="2917">
                      <a:schemeClr val="tx1"/>
                    </a:gs>
                    <a:gs pos="30000">
                      <a:schemeClr val="tx1"/>
                    </a:gs>
                  </a:gsLst>
                  <a:lin ang="5400000" scaled="0"/>
                </a:gradFill>
              </a:rPr>
              <a:t/>
            </a:r>
            <a:br>
              <a:rPr lang="en-US" sz="2400" b="1" dirty="0" smtClean="0">
                <a:gradFill>
                  <a:gsLst>
                    <a:gs pos="2917">
                      <a:schemeClr val="tx1"/>
                    </a:gs>
                    <a:gs pos="30000">
                      <a:schemeClr val="tx1"/>
                    </a:gs>
                  </a:gsLst>
                  <a:lin ang="5400000" scaled="0"/>
                </a:gradFill>
              </a:rPr>
            </a:br>
            <a:endParaRPr lang="en-US" sz="2400" b="1" dirty="0" smtClean="0">
              <a:gradFill>
                <a:gsLst>
                  <a:gs pos="2917">
                    <a:schemeClr val="tx1"/>
                  </a:gs>
                  <a:gs pos="30000">
                    <a:schemeClr val="tx1"/>
                  </a:gs>
                </a:gsLst>
                <a:lin ang="5400000" scaled="0"/>
              </a:gradFill>
            </a:endParaRPr>
          </a:p>
        </p:txBody>
      </p:sp>
      <p:sp>
        <p:nvSpPr>
          <p:cNvPr id="18" name="Rectangle 17"/>
          <p:cNvSpPr/>
          <p:nvPr/>
        </p:nvSpPr>
        <p:spPr>
          <a:xfrm>
            <a:off x="2023077" y="4698705"/>
            <a:ext cx="4821513" cy="1477328"/>
          </a:xfrm>
          <a:prstGeom prst="rect">
            <a:avLst/>
          </a:prstGeom>
          <a:solidFill>
            <a:schemeClr val="bg1"/>
          </a:solidFill>
          <a:ln>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r>
              <a:rPr lang="en-US" dirty="0">
                <a:solidFill>
                  <a:srgbClr val="0000FF"/>
                </a:solidFill>
                <a:latin typeface="Menlo" charset="0"/>
              </a:rPr>
              <a:t>import</a:t>
            </a:r>
            <a:r>
              <a:rPr lang="en-US" dirty="0">
                <a:solidFill>
                  <a:srgbClr val="000000"/>
                </a:solidFill>
                <a:latin typeface="Menlo" charset="0"/>
              </a:rPr>
              <a:t> greeting </a:t>
            </a:r>
            <a:r>
              <a:rPr lang="en-US" dirty="0">
                <a:solidFill>
                  <a:srgbClr val="0000FF"/>
                </a:solidFill>
                <a:latin typeface="Menlo" charset="0"/>
              </a:rPr>
              <a:t>from</a:t>
            </a:r>
            <a:r>
              <a:rPr lang="en-US" dirty="0">
                <a:solidFill>
                  <a:srgbClr val="000000"/>
                </a:solidFill>
                <a:latin typeface="Menlo" charset="0"/>
              </a:rPr>
              <a:t> </a:t>
            </a:r>
            <a:r>
              <a:rPr lang="en-US" dirty="0">
                <a:solidFill>
                  <a:srgbClr val="A31515"/>
                </a:solidFill>
                <a:latin typeface="Menlo" charset="0"/>
              </a:rPr>
              <a:t>'./</a:t>
            </a:r>
            <a:r>
              <a:rPr lang="en-US" dirty="0" err="1">
                <a:solidFill>
                  <a:srgbClr val="A31515"/>
                </a:solidFill>
                <a:latin typeface="Menlo" charset="0"/>
              </a:rPr>
              <a:t>lib.js</a:t>
            </a:r>
            <a:r>
              <a:rPr lang="en-US" dirty="0">
                <a:solidFill>
                  <a:srgbClr val="A31515"/>
                </a:solidFill>
                <a:latin typeface="Menlo" charset="0"/>
              </a:rPr>
              <a:t>'</a:t>
            </a:r>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r>
              <a:rPr lang="en-US" dirty="0">
                <a:solidFill>
                  <a:srgbClr val="000000"/>
                </a:solidFill>
                <a:latin typeface="Menlo" charset="0"/>
              </a:rPr>
              <a:t>greeting(</a:t>
            </a:r>
            <a:r>
              <a:rPr lang="en-US" dirty="0">
                <a:solidFill>
                  <a:srgbClr val="A31515"/>
                </a:solidFill>
                <a:latin typeface="Menlo" charset="0"/>
              </a:rPr>
              <a:t>'ATD13'</a:t>
            </a:r>
            <a:r>
              <a:rPr lang="en-US" dirty="0">
                <a:solidFill>
                  <a:srgbClr val="000000"/>
                </a:solidFill>
                <a:latin typeface="Menlo" charset="0"/>
              </a:rPr>
              <a:t>);</a:t>
            </a:r>
          </a:p>
          <a:p>
            <a:endParaRPr lang="en-US" dirty="0">
              <a:solidFill>
                <a:srgbClr val="000000"/>
              </a:solidFill>
              <a:latin typeface="Menlo" charset="0"/>
            </a:endParaRPr>
          </a:p>
          <a:p>
            <a:endParaRPr lang="en-US" dirty="0">
              <a:solidFill>
                <a:srgbClr val="000000"/>
              </a:solidFill>
              <a:latin typeface="Menlo" charset="0"/>
            </a:endParaRPr>
          </a:p>
        </p:txBody>
      </p:sp>
    </p:spTree>
    <p:extLst>
      <p:ext uri="{BB962C8B-B14F-4D97-AF65-F5344CB8AC3E}">
        <p14:creationId xmlns:p14="http://schemas.microsoft.com/office/powerpoint/2010/main" val="174553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endParaRPr lang="en-US" dirty="0"/>
          </a:p>
        </p:txBody>
      </p:sp>
      <p:sp>
        <p:nvSpPr>
          <p:cNvPr id="5" name="Rectangle 4"/>
          <p:cNvSpPr/>
          <p:nvPr/>
        </p:nvSpPr>
        <p:spPr>
          <a:xfrm>
            <a:off x="6379887" y="3889716"/>
            <a:ext cx="5278713" cy="2862322"/>
          </a:xfrm>
          <a:prstGeom prst="rect">
            <a:avLst/>
          </a:prstGeom>
          <a:solidFill>
            <a:schemeClr val="bg1"/>
          </a:solidFill>
          <a:ln>
            <a:solidFill>
              <a:schemeClr val="tx1">
                <a:lumMod val="50000"/>
                <a:lumOff val="50000"/>
              </a:schemeClr>
            </a:solidFill>
          </a:ln>
        </p:spPr>
        <p:txBody>
          <a:bodyPr wrap="square">
            <a:spAutoFit/>
          </a:bodyPr>
          <a:lstStyle/>
          <a:p>
            <a:r>
              <a:rPr lang="mr-IN" dirty="0">
                <a:solidFill>
                  <a:srgbClr val="000000"/>
                </a:solidFill>
                <a:latin typeface="Menlo" charset="0"/>
                <a:ea typeface="Menlo" charset="0"/>
                <a:cs typeface="Menlo" charset="0"/>
              </a:rPr>
              <a:t>{</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scripts</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smtClean="0">
                <a:solidFill>
                  <a:srgbClr val="0451A5"/>
                </a:solidFill>
                <a:latin typeface="Menlo" charset="0"/>
                <a:ea typeface="Menlo" charset="0"/>
                <a:cs typeface="Menlo" charset="0"/>
              </a:rPr>
              <a:t>build</a:t>
            </a:r>
            <a:r>
              <a:rPr lang="en-US" dirty="0" smtClean="0">
                <a:solidFill>
                  <a:srgbClr val="0451A5"/>
                </a:solidFill>
                <a:latin typeface="Menlo" charset="0"/>
                <a:ea typeface="Menlo" charset="0"/>
                <a:cs typeface="Menlo" charset="0"/>
              </a:rPr>
              <a:t>-dev</a:t>
            </a:r>
            <a:r>
              <a:rPr lang="mr-IN" dirty="0" smtClean="0">
                <a:solidFill>
                  <a:srgbClr val="0451A5"/>
                </a:solidFill>
                <a:latin typeface="Menlo" charset="0"/>
                <a:ea typeface="Menlo" charset="0"/>
                <a:cs typeface="Menlo" charset="0"/>
              </a:rPr>
              <a:t>"</a:t>
            </a:r>
            <a:r>
              <a:rPr lang="mr-IN" dirty="0" smtClean="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a:t>
            </a:r>
            <a:r>
              <a:rPr lang="mr-IN" dirty="0" err="1">
                <a:solidFill>
                  <a:srgbClr val="A31515"/>
                </a:solidFill>
                <a:latin typeface="Menlo" charset="0"/>
                <a:ea typeface="Menlo" charset="0"/>
                <a:cs typeface="Menlo" charset="0"/>
              </a:rPr>
              <a:t>webpack</a:t>
            </a:r>
            <a:r>
              <a:rPr lang="mr-IN" dirty="0" smtClean="0">
                <a:solidFill>
                  <a:srgbClr val="A31515"/>
                </a:solidFill>
                <a:latin typeface="Menlo" charset="0"/>
                <a:ea typeface="Menlo" charset="0"/>
                <a:cs typeface="Menlo" charset="0"/>
              </a:rPr>
              <a:t>"</a:t>
            </a:r>
            <a:r>
              <a:rPr lang="en-US" dirty="0" smtClean="0">
                <a:solidFill>
                  <a:srgbClr val="A31515"/>
                </a:solidFill>
                <a:latin typeface="Menlo" charset="0"/>
                <a:ea typeface="Menlo" charset="0"/>
                <a:cs typeface="Menlo" charset="0"/>
              </a:rPr>
              <a:t>,</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smtClean="0">
                <a:solidFill>
                  <a:srgbClr val="0451A5"/>
                </a:solidFill>
                <a:latin typeface="Menlo" charset="0"/>
                <a:ea typeface="Menlo" charset="0"/>
                <a:cs typeface="Menlo" charset="0"/>
              </a:rPr>
              <a:t>build</a:t>
            </a:r>
            <a:r>
              <a:rPr lang="en-US" dirty="0" smtClean="0">
                <a:solidFill>
                  <a:srgbClr val="0451A5"/>
                </a:solidFill>
                <a:latin typeface="Menlo" charset="0"/>
                <a:ea typeface="Menlo" charset="0"/>
                <a:cs typeface="Menlo" charset="0"/>
              </a:rPr>
              <a:t>-prod</a:t>
            </a:r>
            <a:r>
              <a:rPr lang="mr-IN" dirty="0" smtClean="0">
                <a:solidFill>
                  <a:srgbClr val="0451A5"/>
                </a:solidFill>
                <a:latin typeface="Menlo" charset="0"/>
                <a:ea typeface="Menlo" charset="0"/>
                <a:cs typeface="Menlo" charset="0"/>
              </a:rPr>
              <a:t>"</a:t>
            </a:r>
            <a:r>
              <a:rPr lang="mr-IN" dirty="0" smtClean="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a:t>
            </a:r>
            <a:r>
              <a:rPr lang="mr-IN" dirty="0" err="1" smtClean="0">
                <a:solidFill>
                  <a:srgbClr val="A31515"/>
                </a:solidFill>
                <a:latin typeface="Menlo" charset="0"/>
                <a:ea typeface="Menlo" charset="0"/>
                <a:cs typeface="Menlo" charset="0"/>
              </a:rPr>
              <a:t>webpack</a:t>
            </a:r>
            <a:r>
              <a:rPr lang="en-US" dirty="0" smtClean="0">
                <a:solidFill>
                  <a:srgbClr val="A31515"/>
                </a:solidFill>
                <a:latin typeface="Menlo" charset="0"/>
                <a:ea typeface="Menlo" charset="0"/>
                <a:cs typeface="Menlo" charset="0"/>
              </a:rPr>
              <a:t> -p</a:t>
            </a:r>
            <a:r>
              <a:rPr lang="mr-IN" dirty="0" smtClean="0">
                <a:solidFill>
                  <a:srgbClr val="A31515"/>
                </a:solidFill>
                <a:latin typeface="Menlo" charset="0"/>
                <a:ea typeface="Menlo" charset="0"/>
                <a:cs typeface="Menlo" charset="0"/>
              </a:rPr>
              <a:t>"</a:t>
            </a:r>
            <a:r>
              <a:rPr lang="en-US" dirty="0" smtClean="0">
                <a:solidFill>
                  <a:srgbClr val="A31515"/>
                </a:solidFill>
                <a:latin typeface="Menlo" charset="0"/>
                <a:ea typeface="Menlo" charset="0"/>
                <a:cs typeface="Menlo" charset="0"/>
              </a:rPr>
              <a:t>,</a:t>
            </a:r>
          </a:p>
          <a:p>
            <a:r>
              <a:rPr lang="en-US" dirty="0">
                <a:solidFill>
                  <a:srgbClr val="0451A5"/>
                </a:solidFill>
                <a:latin typeface="Menlo" charset="0"/>
                <a:ea typeface="Menlo" charset="0"/>
                <a:cs typeface="Menlo" charset="0"/>
              </a:rPr>
              <a:t> </a:t>
            </a:r>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en-US" dirty="0" smtClean="0">
                <a:solidFill>
                  <a:srgbClr val="0451A5"/>
                </a:solidFill>
                <a:latin typeface="Menlo" charset="0"/>
                <a:ea typeface="Menlo" charset="0"/>
                <a:cs typeface="Menlo" charset="0"/>
              </a:rPr>
              <a:t>dev-watch</a:t>
            </a:r>
            <a:r>
              <a:rPr lang="mr-IN" dirty="0" smtClean="0">
                <a:solidFill>
                  <a:srgbClr val="0451A5"/>
                </a:solidFill>
                <a:latin typeface="Menlo" charset="0"/>
                <a:ea typeface="Menlo" charset="0"/>
                <a:cs typeface="Menlo" charset="0"/>
              </a:rPr>
              <a:t>"</a:t>
            </a:r>
            <a:r>
              <a:rPr lang="mr-IN" dirty="0" smtClean="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a:t>
            </a:r>
            <a:r>
              <a:rPr lang="mr-IN" dirty="0" err="1" smtClean="0">
                <a:solidFill>
                  <a:srgbClr val="A31515"/>
                </a:solidFill>
                <a:latin typeface="Menlo" charset="0"/>
                <a:ea typeface="Menlo" charset="0"/>
                <a:cs typeface="Menlo" charset="0"/>
              </a:rPr>
              <a:t>webpack</a:t>
            </a:r>
            <a:r>
              <a:rPr lang="en-US" dirty="0" smtClean="0">
                <a:solidFill>
                  <a:srgbClr val="A31515"/>
                </a:solidFill>
                <a:latin typeface="Menlo" charset="0"/>
                <a:ea typeface="Menlo" charset="0"/>
                <a:cs typeface="Menlo" charset="0"/>
              </a:rPr>
              <a:t> --watch</a:t>
            </a:r>
            <a:r>
              <a:rPr lang="mr-IN" dirty="0" smtClean="0">
                <a:solidFill>
                  <a:srgbClr val="A31515"/>
                </a:solidFill>
                <a:latin typeface="Menlo" charset="0"/>
                <a:ea typeface="Menlo" charset="0"/>
                <a:cs typeface="Menlo" charset="0"/>
              </a:rPr>
              <a:t>"</a:t>
            </a:r>
            <a:endParaRPr lang="mr-IN" dirty="0">
              <a:solidFill>
                <a:srgbClr val="000000"/>
              </a:solidFill>
              <a:latin typeface="Menlo" charset="0"/>
              <a:ea typeface="Menlo" charset="0"/>
              <a:cs typeface="Menlo" charset="0"/>
            </a:endParaRPr>
          </a:p>
          <a:p>
            <a:r>
              <a:rPr lang="en-US" dirty="0" smtClean="0">
                <a:solidFill>
                  <a:srgbClr val="000000"/>
                </a:solidFill>
                <a:latin typeface="Menlo" charset="0"/>
                <a:ea typeface="Menlo" charset="0"/>
                <a:cs typeface="Menlo" charset="0"/>
              </a:rPr>
              <a:t>  </a:t>
            </a:r>
            <a:r>
              <a:rPr lang="mr-IN" dirty="0" smtClean="0">
                <a:solidFill>
                  <a:srgbClr val="000000"/>
                </a:solidFill>
                <a:latin typeface="Menlo" charset="0"/>
                <a:ea typeface="Menlo" charset="0"/>
                <a:cs typeface="Menlo" charset="0"/>
              </a:rPr>
              <a:t>},</a:t>
            </a:r>
            <a:endParaRPr lang="mr-IN" dirty="0">
              <a:solidFill>
                <a:srgbClr val="000000"/>
              </a:solidFill>
              <a:latin typeface="Menlo" charset="0"/>
              <a:ea typeface="Menlo" charset="0"/>
              <a:cs typeface="Menlo" charset="0"/>
            </a:endParaRP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dependencies</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p>
          <a:p>
            <a:r>
              <a:rPr lang="en-US" dirty="0" smtClean="0">
                <a:solidFill>
                  <a:srgbClr val="0451A5"/>
                </a:solidFill>
                <a:latin typeface="Menlo" charset="0"/>
                <a:ea typeface="Menlo" charset="0"/>
                <a:cs typeface="Menlo" charset="0"/>
              </a:rPr>
              <a:t>    </a:t>
            </a:r>
            <a:r>
              <a:rPr lang="mr-IN" dirty="0" smtClean="0">
                <a:solidFill>
                  <a:srgbClr val="0451A5"/>
                </a:solidFill>
                <a:latin typeface="Menlo" charset="0"/>
                <a:ea typeface="Menlo" charset="0"/>
                <a:cs typeface="Menlo" charset="0"/>
              </a:rPr>
              <a:t>"</a:t>
            </a:r>
            <a:r>
              <a:rPr lang="mr-IN" dirty="0" err="1">
                <a:solidFill>
                  <a:srgbClr val="0451A5"/>
                </a:solidFill>
                <a:latin typeface="Menlo" charset="0"/>
                <a:ea typeface="Menlo" charset="0"/>
                <a:cs typeface="Menlo" charset="0"/>
              </a:rPr>
              <a:t>webpack</a:t>
            </a:r>
            <a:r>
              <a:rPr lang="mr-IN" dirty="0">
                <a:solidFill>
                  <a:srgbClr val="0451A5"/>
                </a:solidFill>
                <a:latin typeface="Menlo" charset="0"/>
                <a:ea typeface="Menlo" charset="0"/>
                <a:cs typeface="Menlo" charset="0"/>
              </a:rPr>
              <a:t>"</a:t>
            </a:r>
            <a:r>
              <a:rPr lang="mr-IN" dirty="0">
                <a:solidFill>
                  <a:srgbClr val="000000"/>
                </a:solidFill>
                <a:latin typeface="Menlo" charset="0"/>
                <a:ea typeface="Menlo" charset="0"/>
                <a:cs typeface="Menlo" charset="0"/>
              </a:rPr>
              <a:t>: </a:t>
            </a:r>
            <a:r>
              <a:rPr lang="mr-IN" dirty="0">
                <a:solidFill>
                  <a:srgbClr val="A31515"/>
                </a:solidFill>
                <a:latin typeface="Menlo" charset="0"/>
                <a:ea typeface="Menlo" charset="0"/>
                <a:cs typeface="Menlo" charset="0"/>
              </a:rPr>
              <a:t>"^3.9.1"</a:t>
            </a:r>
            <a:endParaRPr lang="mr-IN" dirty="0">
              <a:solidFill>
                <a:srgbClr val="000000"/>
              </a:solidFill>
              <a:latin typeface="Menlo" charset="0"/>
              <a:ea typeface="Menlo" charset="0"/>
              <a:cs typeface="Menlo" charset="0"/>
            </a:endParaRPr>
          </a:p>
          <a:p>
            <a:r>
              <a:rPr lang="en-US" dirty="0" smtClean="0">
                <a:solidFill>
                  <a:srgbClr val="000000"/>
                </a:solidFill>
                <a:latin typeface="Menlo" charset="0"/>
                <a:ea typeface="Menlo" charset="0"/>
                <a:cs typeface="Menlo" charset="0"/>
              </a:rPr>
              <a:t>  </a:t>
            </a:r>
            <a:r>
              <a:rPr lang="mr-IN" dirty="0" smtClean="0">
                <a:solidFill>
                  <a:srgbClr val="000000"/>
                </a:solidFill>
                <a:latin typeface="Menlo" charset="0"/>
                <a:ea typeface="Menlo" charset="0"/>
                <a:cs typeface="Menlo" charset="0"/>
              </a:rPr>
              <a:t>}</a:t>
            </a:r>
            <a:endParaRPr lang="mr-IN" dirty="0">
              <a:solidFill>
                <a:srgbClr val="000000"/>
              </a:solidFill>
              <a:latin typeface="Menlo" charset="0"/>
              <a:ea typeface="Menlo" charset="0"/>
              <a:cs typeface="Menlo" charset="0"/>
            </a:endParaRPr>
          </a:p>
          <a:p>
            <a:r>
              <a:rPr lang="mr-IN" dirty="0" smtClean="0">
                <a:solidFill>
                  <a:srgbClr val="000000"/>
                </a:solidFill>
                <a:latin typeface="Menlo" charset="0"/>
                <a:ea typeface="Menlo" charset="0"/>
                <a:cs typeface="Menlo" charset="0"/>
              </a:rPr>
              <a:t>}</a:t>
            </a:r>
            <a:endParaRPr lang="mr-IN" dirty="0">
              <a:solidFill>
                <a:srgbClr val="000000"/>
              </a:solidFill>
              <a:latin typeface="Menlo" charset="0"/>
              <a:ea typeface="Menlo" charset="0"/>
              <a:cs typeface="Menlo" charset="0"/>
            </a:endParaRPr>
          </a:p>
        </p:txBody>
      </p:sp>
      <p:sp>
        <p:nvSpPr>
          <p:cNvPr id="6" name="TextBox 5"/>
          <p:cNvSpPr txBox="1"/>
          <p:nvPr/>
        </p:nvSpPr>
        <p:spPr>
          <a:xfrm>
            <a:off x="6293138" y="3261852"/>
            <a:ext cx="198067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package.json</a:t>
            </a:r>
            <a:endParaRPr lang="en-US" sz="2400" b="1" dirty="0" smtClean="0">
              <a:gradFill>
                <a:gsLst>
                  <a:gs pos="2917">
                    <a:schemeClr val="tx1"/>
                  </a:gs>
                  <a:gs pos="30000">
                    <a:schemeClr val="tx1"/>
                  </a:gs>
                </a:gsLst>
                <a:lin ang="5400000" scaled="0"/>
              </a:gradFill>
            </a:endParaRPr>
          </a:p>
        </p:txBody>
      </p:sp>
      <p:sp>
        <p:nvSpPr>
          <p:cNvPr id="7" name="Rectangle 6"/>
          <p:cNvSpPr/>
          <p:nvPr/>
        </p:nvSpPr>
        <p:spPr>
          <a:xfrm>
            <a:off x="450919" y="3889716"/>
            <a:ext cx="4329803" cy="1754326"/>
          </a:xfrm>
          <a:prstGeom prst="rect">
            <a:avLst/>
          </a:prstGeom>
          <a:solidFill>
            <a:schemeClr val="bg1"/>
          </a:solidFill>
          <a:ln>
            <a:solidFill>
              <a:schemeClr val="tx1">
                <a:lumMod val="50000"/>
                <a:lumOff val="50000"/>
              </a:schemeClr>
            </a:solidFill>
          </a:ln>
        </p:spPr>
        <p:txBody>
          <a:bodyPr wrap="square">
            <a:spAutoFit/>
          </a:bodyPr>
          <a:lstStyle/>
          <a:p>
            <a:r>
              <a:rPr lang="en-US" dirty="0" err="1">
                <a:solidFill>
                  <a:srgbClr val="000000"/>
                </a:solidFill>
                <a:latin typeface="Menlo" charset="0"/>
              </a:rPr>
              <a:t>module.exports</a:t>
            </a:r>
            <a:r>
              <a:rPr lang="en-US" dirty="0">
                <a:solidFill>
                  <a:srgbClr val="000000"/>
                </a:solidFill>
                <a:latin typeface="Menlo" charset="0"/>
              </a:rPr>
              <a:t> = {</a:t>
            </a:r>
          </a:p>
          <a:p>
            <a:r>
              <a:rPr lang="en-US" dirty="0" smtClean="0">
                <a:solidFill>
                  <a:srgbClr val="000000"/>
                </a:solidFill>
                <a:latin typeface="Menlo" charset="0"/>
              </a:rPr>
              <a:t>  entry</a:t>
            </a:r>
            <a:r>
              <a:rPr lang="en-US" dirty="0">
                <a:solidFill>
                  <a:srgbClr val="000000"/>
                </a:solidFill>
                <a:latin typeface="Menlo" charset="0"/>
              </a:rPr>
              <a:t>: </a:t>
            </a:r>
            <a:r>
              <a:rPr lang="en-US" dirty="0" smtClean="0">
                <a:solidFill>
                  <a:srgbClr val="A31515"/>
                </a:solidFill>
                <a:latin typeface="Menlo" charset="0"/>
              </a:rPr>
              <a:t>'./</a:t>
            </a:r>
            <a:r>
              <a:rPr lang="en-US" dirty="0" err="1" smtClean="0">
                <a:solidFill>
                  <a:srgbClr val="A31515"/>
                </a:solidFill>
                <a:latin typeface="Menlo" charset="0"/>
              </a:rPr>
              <a:t>index.js</a:t>
            </a:r>
            <a:r>
              <a:rPr lang="en-US" dirty="0">
                <a:solidFill>
                  <a:srgbClr val="A31515"/>
                </a:solidFill>
                <a:latin typeface="Menlo" charset="0"/>
              </a:rPr>
              <a:t>'</a:t>
            </a:r>
            <a:r>
              <a:rPr lang="en-US" dirty="0">
                <a:solidFill>
                  <a:srgbClr val="000000"/>
                </a:solidFill>
                <a:latin typeface="Menlo" charset="0"/>
              </a:rPr>
              <a:t>,</a:t>
            </a:r>
          </a:p>
          <a:p>
            <a:r>
              <a:rPr lang="en-US" dirty="0" smtClean="0">
                <a:solidFill>
                  <a:srgbClr val="000000"/>
                </a:solidFill>
                <a:latin typeface="Menlo" charset="0"/>
              </a:rPr>
              <a:t>  output</a:t>
            </a:r>
            <a:r>
              <a:rPr lang="en-US" dirty="0">
                <a:solidFill>
                  <a:srgbClr val="000000"/>
                </a:solidFill>
                <a:latin typeface="Menlo" charset="0"/>
              </a:rPr>
              <a:t>: {</a:t>
            </a:r>
          </a:p>
          <a:p>
            <a:r>
              <a:rPr lang="en-US" dirty="0" smtClean="0">
                <a:solidFill>
                  <a:srgbClr val="000000"/>
                </a:solidFill>
                <a:latin typeface="Menlo" charset="0"/>
              </a:rPr>
              <a:t>    filename</a:t>
            </a:r>
            <a:r>
              <a:rPr lang="en-US" dirty="0">
                <a:solidFill>
                  <a:srgbClr val="000000"/>
                </a:solidFill>
                <a:latin typeface="Menlo" charset="0"/>
              </a:rPr>
              <a:t>: </a:t>
            </a:r>
            <a:r>
              <a:rPr lang="en-US" dirty="0">
                <a:solidFill>
                  <a:srgbClr val="A31515"/>
                </a:solidFill>
                <a:latin typeface="Menlo" charset="0"/>
              </a:rPr>
              <a:t>'</a:t>
            </a:r>
            <a:r>
              <a:rPr lang="en-US" dirty="0" err="1">
                <a:solidFill>
                  <a:srgbClr val="A31515"/>
                </a:solidFill>
                <a:latin typeface="Menlo" charset="0"/>
              </a:rPr>
              <a:t>bundle.js</a:t>
            </a:r>
            <a:r>
              <a:rPr lang="en-US" dirty="0">
                <a:solidFill>
                  <a:srgbClr val="A31515"/>
                </a:solidFill>
                <a:latin typeface="Menlo" charset="0"/>
              </a:rPr>
              <a:t>'</a:t>
            </a:r>
            <a:r>
              <a:rPr lang="en-US" dirty="0">
                <a:solidFill>
                  <a:srgbClr val="000000"/>
                </a:solidFill>
                <a:latin typeface="Menlo" charset="0"/>
              </a:rPr>
              <a:t>,</a:t>
            </a:r>
          </a:p>
          <a:p>
            <a:r>
              <a:rPr lang="en-US" dirty="0" smtClean="0">
                <a:solidFill>
                  <a:srgbClr val="000000"/>
                </a:solidFill>
                <a:latin typeface="Menlo" charset="0"/>
              </a:rPr>
              <a:t>  }</a:t>
            </a:r>
            <a:endParaRPr lang="en-US" dirty="0">
              <a:solidFill>
                <a:srgbClr val="000000"/>
              </a:solidFill>
              <a:latin typeface="Menlo" charset="0"/>
            </a:endParaRPr>
          </a:p>
          <a:p>
            <a:r>
              <a:rPr lang="en-US" dirty="0">
                <a:solidFill>
                  <a:srgbClr val="000000"/>
                </a:solidFill>
                <a:latin typeface="Menlo" charset="0"/>
              </a:rPr>
              <a:t>};</a:t>
            </a:r>
            <a:endParaRPr lang="en-US" b="0" dirty="0">
              <a:solidFill>
                <a:srgbClr val="000000"/>
              </a:solidFill>
              <a:effectLst/>
              <a:latin typeface="Menlo" charset="0"/>
            </a:endParaRPr>
          </a:p>
        </p:txBody>
      </p:sp>
      <p:sp>
        <p:nvSpPr>
          <p:cNvPr id="8" name="TextBox 7"/>
          <p:cNvSpPr txBox="1"/>
          <p:nvPr/>
        </p:nvSpPr>
        <p:spPr>
          <a:xfrm>
            <a:off x="274639" y="3261852"/>
            <a:ext cx="258788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webpack.config.js</a:t>
            </a:r>
            <a:endParaRPr lang="en-US" sz="2400" b="1" dirty="0" smtClean="0">
              <a:gradFill>
                <a:gsLst>
                  <a:gs pos="2917">
                    <a:schemeClr val="tx1"/>
                  </a:gs>
                  <a:gs pos="30000">
                    <a:schemeClr val="tx1"/>
                  </a:gs>
                </a:gsLst>
                <a:lin ang="5400000" scaled="0"/>
              </a:gradFill>
            </a:endParaRPr>
          </a:p>
        </p:txBody>
      </p:sp>
      <p:sp>
        <p:nvSpPr>
          <p:cNvPr id="13" name="Text Placeholder 2"/>
          <p:cNvSpPr>
            <a:spLocks noGrp="1"/>
          </p:cNvSpPr>
          <p:nvPr>
            <p:ph type="body" sz="quarter" idx="13"/>
          </p:nvPr>
        </p:nvSpPr>
        <p:spPr>
          <a:xfrm>
            <a:off x="274638" y="2125663"/>
            <a:ext cx="9144000" cy="667233"/>
          </a:xfrm>
        </p:spPr>
        <p:txBody>
          <a:bodyPr/>
          <a:lstStyle/>
          <a:p>
            <a:r>
              <a:rPr lang="en-US" dirty="0" err="1" smtClean="0">
                <a:solidFill>
                  <a:schemeClr val="tx2"/>
                </a:solidFill>
              </a:rPr>
              <a:t>Webpack</a:t>
            </a:r>
            <a:r>
              <a:rPr lang="en-US" dirty="0" smtClean="0">
                <a:solidFill>
                  <a:schemeClr val="tx2"/>
                </a:solidFill>
              </a:rPr>
              <a:t> </a:t>
            </a:r>
            <a:r>
              <a:rPr lang="en-US" dirty="0" err="1" smtClean="0">
                <a:solidFill>
                  <a:schemeClr val="tx2"/>
                </a:solidFill>
              </a:rPr>
              <a:t>samo</a:t>
            </a:r>
            <a:r>
              <a:rPr lang="en-US" dirty="0" smtClean="0">
                <a:solidFill>
                  <a:schemeClr val="tx2"/>
                </a:solidFill>
              </a:rPr>
              <a:t> </a:t>
            </a:r>
            <a:r>
              <a:rPr lang="en-US" dirty="0" err="1" smtClean="0">
                <a:solidFill>
                  <a:schemeClr val="tx2"/>
                </a:solidFill>
              </a:rPr>
              <a:t>zanima</a:t>
            </a:r>
            <a:r>
              <a:rPr lang="en-US" dirty="0" smtClean="0">
                <a:solidFill>
                  <a:schemeClr val="tx2"/>
                </a:solidFill>
              </a:rPr>
              <a:t>: </a:t>
            </a:r>
            <a:r>
              <a:rPr lang="en-US" dirty="0" err="1" smtClean="0">
                <a:solidFill>
                  <a:schemeClr val="tx2"/>
                </a:solidFill>
              </a:rPr>
              <a:t>što</a:t>
            </a:r>
            <a:r>
              <a:rPr lang="en-US" dirty="0" smtClean="0">
                <a:solidFill>
                  <a:schemeClr val="tx2"/>
                </a:solidFill>
              </a:rPr>
              <a:t> je </a:t>
            </a:r>
            <a:r>
              <a:rPr lang="en-US" dirty="0" err="1" smtClean="0">
                <a:solidFill>
                  <a:schemeClr val="tx2"/>
                </a:solidFill>
              </a:rPr>
              <a:t>ulaz</a:t>
            </a:r>
            <a:r>
              <a:rPr lang="en-US" dirty="0" smtClean="0">
                <a:solidFill>
                  <a:schemeClr val="tx2"/>
                </a:solidFill>
              </a:rPr>
              <a:t> </a:t>
            </a:r>
            <a:r>
              <a:rPr lang="en-US" dirty="0" err="1" smtClean="0">
                <a:solidFill>
                  <a:schemeClr val="tx2"/>
                </a:solidFill>
              </a:rPr>
              <a:t>i</a:t>
            </a:r>
            <a:r>
              <a:rPr lang="en-US" dirty="0" smtClean="0">
                <a:solidFill>
                  <a:schemeClr val="tx2"/>
                </a:solidFill>
              </a:rPr>
              <a:t> </a:t>
            </a:r>
            <a:r>
              <a:rPr lang="en-US" dirty="0" err="1" smtClean="0">
                <a:solidFill>
                  <a:schemeClr val="tx2"/>
                </a:solidFill>
              </a:rPr>
              <a:t>gdje</a:t>
            </a:r>
            <a:r>
              <a:rPr lang="en-US" dirty="0" smtClean="0">
                <a:solidFill>
                  <a:schemeClr val="tx2"/>
                </a:solidFill>
              </a:rPr>
              <a:t> </a:t>
            </a:r>
            <a:r>
              <a:rPr lang="en-US" dirty="0" err="1" smtClean="0">
                <a:solidFill>
                  <a:schemeClr val="tx2"/>
                </a:solidFill>
              </a:rPr>
              <a:t>hoćeš</a:t>
            </a:r>
            <a:r>
              <a:rPr lang="en-US" dirty="0" smtClean="0">
                <a:solidFill>
                  <a:schemeClr val="tx2"/>
                </a:solidFill>
              </a:rPr>
              <a:t> </a:t>
            </a:r>
            <a:r>
              <a:rPr lang="en-US" dirty="0" err="1" smtClean="0">
                <a:solidFill>
                  <a:schemeClr val="tx2"/>
                </a:solidFill>
              </a:rPr>
              <a:t>izlaz</a:t>
            </a:r>
            <a:r>
              <a:rPr lang="en-US" dirty="0" smtClean="0">
                <a:solidFill>
                  <a:schemeClr val="tx2"/>
                </a:solidFill>
              </a:rPr>
              <a:t>?	</a:t>
            </a:r>
          </a:p>
        </p:txBody>
      </p:sp>
    </p:spTree>
    <p:extLst>
      <p:ext uri="{BB962C8B-B14F-4D97-AF65-F5344CB8AC3E}">
        <p14:creationId xmlns:p14="http://schemas.microsoft.com/office/powerpoint/2010/main" val="97364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r>
              <a:rPr lang="en-US" dirty="0" smtClean="0"/>
              <a:t> </a:t>
            </a:r>
            <a:r>
              <a:rPr lang="mr-IN" dirty="0" smtClean="0"/>
              <a:t>–</a:t>
            </a:r>
            <a:r>
              <a:rPr lang="en-US" dirty="0" smtClean="0"/>
              <a:t> SPA</a:t>
            </a:r>
            <a:endParaRPr lang="en-US" dirty="0"/>
          </a:p>
        </p:txBody>
      </p:sp>
      <p:cxnSp>
        <p:nvCxnSpPr>
          <p:cNvPr id="4" name="Straight Arrow Connector 3"/>
          <p:cNvCxnSpPr/>
          <p:nvPr/>
        </p:nvCxnSpPr>
        <p:spPr>
          <a:xfrm>
            <a:off x="3647661" y="4215240"/>
            <a:ext cx="249472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365726" y="4595390"/>
            <a:ext cx="1512273"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bundle.js</a:t>
            </a:r>
            <a:endParaRPr lang="en-US" sz="2400" b="1" dirty="0" smtClean="0">
              <a:gradFill>
                <a:gsLst>
                  <a:gs pos="2917">
                    <a:schemeClr val="tx1"/>
                  </a:gs>
                  <a:gs pos="30000">
                    <a:schemeClr val="tx1"/>
                  </a:gs>
                </a:gsLst>
                <a:lin ang="5400000" scaled="0"/>
              </a:gradFill>
            </a:endParaRPr>
          </a:p>
        </p:txBody>
      </p:sp>
      <p:sp>
        <p:nvSpPr>
          <p:cNvPr id="6" name="TextBox 5"/>
          <p:cNvSpPr txBox="1"/>
          <p:nvPr/>
        </p:nvSpPr>
        <p:spPr>
          <a:xfrm>
            <a:off x="4138885" y="3625075"/>
            <a:ext cx="148098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endParaRPr lang="en-US" sz="2400" b="1" dirty="0"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2"/>
          <a:stretch>
            <a:fillRect/>
          </a:stretch>
        </p:blipFill>
        <p:spPr>
          <a:xfrm>
            <a:off x="1822754" y="3064869"/>
            <a:ext cx="753344" cy="753344"/>
          </a:xfrm>
          <a:prstGeom prst="rect">
            <a:avLst/>
          </a:prstGeom>
        </p:spPr>
      </p:pic>
      <p:pic>
        <p:nvPicPr>
          <p:cNvPr id="8" name="Picture 7"/>
          <p:cNvPicPr>
            <a:picLocks noChangeAspect="1"/>
          </p:cNvPicPr>
          <p:nvPr/>
        </p:nvPicPr>
        <p:blipFill>
          <a:blip r:embed="rId2"/>
          <a:stretch>
            <a:fillRect/>
          </a:stretch>
        </p:blipFill>
        <p:spPr>
          <a:xfrm>
            <a:off x="1146068" y="3761181"/>
            <a:ext cx="753344" cy="753344"/>
          </a:xfrm>
          <a:prstGeom prst="rect">
            <a:avLst/>
          </a:prstGeom>
        </p:spPr>
      </p:pic>
      <p:pic>
        <p:nvPicPr>
          <p:cNvPr id="9" name="Picture 8"/>
          <p:cNvPicPr>
            <a:picLocks noChangeAspect="1"/>
          </p:cNvPicPr>
          <p:nvPr/>
        </p:nvPicPr>
        <p:blipFill>
          <a:blip r:embed="rId2"/>
          <a:stretch>
            <a:fillRect/>
          </a:stretch>
        </p:blipFill>
        <p:spPr>
          <a:xfrm>
            <a:off x="1899412" y="3836686"/>
            <a:ext cx="753344" cy="753344"/>
          </a:xfrm>
          <a:prstGeom prst="rect">
            <a:avLst/>
          </a:prstGeom>
        </p:spPr>
      </p:pic>
      <p:pic>
        <p:nvPicPr>
          <p:cNvPr id="10" name="Picture 9"/>
          <p:cNvPicPr>
            <a:picLocks noChangeAspect="1"/>
          </p:cNvPicPr>
          <p:nvPr/>
        </p:nvPicPr>
        <p:blipFill>
          <a:blip r:embed="rId2"/>
          <a:stretch>
            <a:fillRect/>
          </a:stretch>
        </p:blipFill>
        <p:spPr>
          <a:xfrm>
            <a:off x="2390636" y="3696336"/>
            <a:ext cx="753344" cy="753344"/>
          </a:xfrm>
          <a:prstGeom prst="rect">
            <a:avLst/>
          </a:prstGeom>
        </p:spPr>
      </p:pic>
      <p:pic>
        <p:nvPicPr>
          <p:cNvPr id="11" name="Picture 10"/>
          <p:cNvPicPr>
            <a:picLocks noChangeAspect="1"/>
          </p:cNvPicPr>
          <p:nvPr/>
        </p:nvPicPr>
        <p:blipFill>
          <a:blip r:embed="rId2"/>
          <a:stretch>
            <a:fillRect/>
          </a:stretch>
        </p:blipFill>
        <p:spPr>
          <a:xfrm>
            <a:off x="894227" y="4315679"/>
            <a:ext cx="753344" cy="753344"/>
          </a:xfrm>
          <a:prstGeom prst="rect">
            <a:avLst/>
          </a:prstGeom>
        </p:spPr>
      </p:pic>
      <p:pic>
        <p:nvPicPr>
          <p:cNvPr id="12" name="Picture 11"/>
          <p:cNvPicPr>
            <a:picLocks noChangeAspect="1"/>
          </p:cNvPicPr>
          <p:nvPr/>
        </p:nvPicPr>
        <p:blipFill>
          <a:blip r:embed="rId2"/>
          <a:stretch>
            <a:fillRect/>
          </a:stretch>
        </p:blipFill>
        <p:spPr>
          <a:xfrm>
            <a:off x="1848420" y="4424721"/>
            <a:ext cx="753344" cy="753344"/>
          </a:xfrm>
          <a:prstGeom prst="rect">
            <a:avLst/>
          </a:prstGeom>
        </p:spPr>
      </p:pic>
      <p:pic>
        <p:nvPicPr>
          <p:cNvPr id="13" name="Picture 12"/>
          <p:cNvPicPr>
            <a:picLocks noChangeAspect="1"/>
          </p:cNvPicPr>
          <p:nvPr/>
        </p:nvPicPr>
        <p:blipFill>
          <a:blip r:embed="rId2"/>
          <a:stretch>
            <a:fillRect/>
          </a:stretch>
        </p:blipFill>
        <p:spPr>
          <a:xfrm>
            <a:off x="1365025" y="4590030"/>
            <a:ext cx="753344" cy="753344"/>
          </a:xfrm>
          <a:prstGeom prst="rect">
            <a:avLst/>
          </a:prstGeom>
        </p:spPr>
      </p:pic>
      <p:pic>
        <p:nvPicPr>
          <p:cNvPr id="14" name="Picture 13"/>
          <p:cNvPicPr>
            <a:picLocks noChangeAspect="1"/>
          </p:cNvPicPr>
          <p:nvPr/>
        </p:nvPicPr>
        <p:blipFill>
          <a:blip r:embed="rId2"/>
          <a:stretch>
            <a:fillRect/>
          </a:stretch>
        </p:blipFill>
        <p:spPr>
          <a:xfrm>
            <a:off x="2463154" y="4508748"/>
            <a:ext cx="753344" cy="753344"/>
          </a:xfrm>
          <a:prstGeom prst="rect">
            <a:avLst/>
          </a:prstGeom>
        </p:spPr>
      </p:pic>
      <p:pic>
        <p:nvPicPr>
          <p:cNvPr id="15" name="Picture 14"/>
          <p:cNvPicPr>
            <a:picLocks noChangeAspect="1"/>
          </p:cNvPicPr>
          <p:nvPr/>
        </p:nvPicPr>
        <p:blipFill>
          <a:blip r:embed="rId2"/>
          <a:stretch>
            <a:fillRect/>
          </a:stretch>
        </p:blipFill>
        <p:spPr>
          <a:xfrm>
            <a:off x="1848420" y="4984866"/>
            <a:ext cx="753344" cy="753344"/>
          </a:xfrm>
          <a:prstGeom prst="rect">
            <a:avLst/>
          </a:prstGeom>
        </p:spPr>
      </p:pic>
      <p:pic>
        <p:nvPicPr>
          <p:cNvPr id="16" name="Picture 15"/>
          <p:cNvPicPr>
            <a:picLocks noChangeAspect="1"/>
          </p:cNvPicPr>
          <p:nvPr/>
        </p:nvPicPr>
        <p:blipFill>
          <a:blip r:embed="rId2"/>
          <a:stretch>
            <a:fillRect/>
          </a:stretch>
        </p:blipFill>
        <p:spPr>
          <a:xfrm>
            <a:off x="6745190" y="3818213"/>
            <a:ext cx="753344" cy="753344"/>
          </a:xfrm>
          <a:prstGeom prst="rect">
            <a:avLst/>
          </a:prstGeom>
        </p:spPr>
      </p:pic>
      <p:pic>
        <p:nvPicPr>
          <p:cNvPr id="17" name="Picture 16"/>
          <p:cNvPicPr>
            <a:picLocks noChangeAspect="1"/>
          </p:cNvPicPr>
          <p:nvPr/>
        </p:nvPicPr>
        <p:blipFill>
          <a:blip r:embed="rId2"/>
          <a:stretch>
            <a:fillRect/>
          </a:stretch>
        </p:blipFill>
        <p:spPr>
          <a:xfrm>
            <a:off x="2347198" y="4273522"/>
            <a:ext cx="753344" cy="753344"/>
          </a:xfrm>
          <a:prstGeom prst="rect">
            <a:avLst/>
          </a:prstGeom>
        </p:spPr>
      </p:pic>
      <p:pic>
        <p:nvPicPr>
          <p:cNvPr id="18" name="Picture 17"/>
          <p:cNvPicPr>
            <a:picLocks noChangeAspect="1"/>
          </p:cNvPicPr>
          <p:nvPr/>
        </p:nvPicPr>
        <p:blipFill>
          <a:blip r:embed="rId2"/>
          <a:stretch>
            <a:fillRect/>
          </a:stretch>
        </p:blipFill>
        <p:spPr>
          <a:xfrm>
            <a:off x="1621195" y="4076183"/>
            <a:ext cx="753344" cy="753344"/>
          </a:xfrm>
          <a:prstGeom prst="rect">
            <a:avLst/>
          </a:prstGeom>
        </p:spPr>
      </p:pic>
      <p:pic>
        <p:nvPicPr>
          <p:cNvPr id="19" name="Picture 18"/>
          <p:cNvPicPr>
            <a:picLocks noChangeAspect="1"/>
          </p:cNvPicPr>
          <p:nvPr/>
        </p:nvPicPr>
        <p:blipFill>
          <a:blip r:embed="rId2"/>
          <a:stretch>
            <a:fillRect/>
          </a:stretch>
        </p:blipFill>
        <p:spPr>
          <a:xfrm>
            <a:off x="2351226" y="4651311"/>
            <a:ext cx="753344" cy="753344"/>
          </a:xfrm>
          <a:prstGeom prst="rect">
            <a:avLst/>
          </a:prstGeom>
        </p:spPr>
      </p:pic>
      <p:pic>
        <p:nvPicPr>
          <p:cNvPr id="20" name="Picture 19"/>
          <p:cNvPicPr>
            <a:picLocks noChangeAspect="1"/>
          </p:cNvPicPr>
          <p:nvPr/>
        </p:nvPicPr>
        <p:blipFill>
          <a:blip r:embed="rId2"/>
          <a:stretch>
            <a:fillRect/>
          </a:stretch>
        </p:blipFill>
        <p:spPr>
          <a:xfrm>
            <a:off x="855379" y="4909322"/>
            <a:ext cx="753344" cy="753344"/>
          </a:xfrm>
          <a:prstGeom prst="rect">
            <a:avLst/>
          </a:prstGeom>
        </p:spPr>
      </p:pic>
      <p:pic>
        <p:nvPicPr>
          <p:cNvPr id="21" name="Picture 20"/>
          <p:cNvPicPr>
            <a:picLocks noChangeAspect="1"/>
          </p:cNvPicPr>
          <p:nvPr/>
        </p:nvPicPr>
        <p:blipFill>
          <a:blip r:embed="rId2"/>
          <a:stretch>
            <a:fillRect/>
          </a:stretch>
        </p:blipFill>
        <p:spPr>
          <a:xfrm>
            <a:off x="2802613" y="4924581"/>
            <a:ext cx="753344" cy="753344"/>
          </a:xfrm>
          <a:prstGeom prst="rect">
            <a:avLst/>
          </a:prstGeom>
        </p:spPr>
      </p:pic>
      <p:pic>
        <p:nvPicPr>
          <p:cNvPr id="22" name="Picture 21"/>
          <p:cNvPicPr>
            <a:picLocks noChangeAspect="1"/>
          </p:cNvPicPr>
          <p:nvPr/>
        </p:nvPicPr>
        <p:blipFill>
          <a:blip r:embed="rId3"/>
          <a:stretch>
            <a:fillRect/>
          </a:stretch>
        </p:blipFill>
        <p:spPr>
          <a:xfrm>
            <a:off x="1536864" y="5014415"/>
            <a:ext cx="739220" cy="739220"/>
          </a:xfrm>
          <a:prstGeom prst="rect">
            <a:avLst/>
          </a:prstGeom>
        </p:spPr>
      </p:pic>
      <p:pic>
        <p:nvPicPr>
          <p:cNvPr id="23" name="Picture 22"/>
          <p:cNvPicPr>
            <a:picLocks noChangeAspect="1"/>
          </p:cNvPicPr>
          <p:nvPr/>
        </p:nvPicPr>
        <p:blipFill>
          <a:blip r:embed="rId3"/>
          <a:stretch>
            <a:fillRect/>
          </a:stretch>
        </p:blipFill>
        <p:spPr>
          <a:xfrm>
            <a:off x="2346048" y="4861856"/>
            <a:ext cx="739220" cy="739220"/>
          </a:xfrm>
          <a:prstGeom prst="rect">
            <a:avLst/>
          </a:prstGeom>
        </p:spPr>
      </p:pic>
      <p:pic>
        <p:nvPicPr>
          <p:cNvPr id="24" name="Picture 23"/>
          <p:cNvPicPr>
            <a:picLocks noChangeAspect="1"/>
          </p:cNvPicPr>
          <p:nvPr/>
        </p:nvPicPr>
        <p:blipFill>
          <a:blip r:embed="rId3"/>
          <a:stretch>
            <a:fillRect/>
          </a:stretch>
        </p:blipFill>
        <p:spPr>
          <a:xfrm>
            <a:off x="505315" y="4938909"/>
            <a:ext cx="739220" cy="739220"/>
          </a:xfrm>
          <a:prstGeom prst="rect">
            <a:avLst/>
          </a:prstGeom>
        </p:spPr>
      </p:pic>
      <p:pic>
        <p:nvPicPr>
          <p:cNvPr id="25" name="Picture 24"/>
          <p:cNvPicPr>
            <a:picLocks noChangeAspect="1"/>
          </p:cNvPicPr>
          <p:nvPr/>
        </p:nvPicPr>
        <p:blipFill>
          <a:blip r:embed="rId3"/>
          <a:stretch>
            <a:fillRect/>
          </a:stretch>
        </p:blipFill>
        <p:spPr>
          <a:xfrm>
            <a:off x="667162" y="4041328"/>
            <a:ext cx="739220" cy="739220"/>
          </a:xfrm>
          <a:prstGeom prst="rect">
            <a:avLst/>
          </a:prstGeom>
        </p:spPr>
      </p:pic>
      <p:pic>
        <p:nvPicPr>
          <p:cNvPr id="26" name="Picture 25"/>
          <p:cNvPicPr>
            <a:picLocks noChangeAspect="1"/>
          </p:cNvPicPr>
          <p:nvPr/>
        </p:nvPicPr>
        <p:blipFill>
          <a:blip r:embed="rId3"/>
          <a:stretch>
            <a:fillRect/>
          </a:stretch>
        </p:blipFill>
        <p:spPr>
          <a:xfrm>
            <a:off x="2614236" y="4167098"/>
            <a:ext cx="739220" cy="739220"/>
          </a:xfrm>
          <a:prstGeom prst="rect">
            <a:avLst/>
          </a:prstGeom>
        </p:spPr>
      </p:pic>
      <p:pic>
        <p:nvPicPr>
          <p:cNvPr id="27" name="Picture 26"/>
          <p:cNvPicPr>
            <a:picLocks noChangeAspect="1"/>
          </p:cNvPicPr>
          <p:nvPr/>
        </p:nvPicPr>
        <p:blipFill>
          <a:blip r:embed="rId4"/>
          <a:stretch>
            <a:fillRect/>
          </a:stretch>
        </p:blipFill>
        <p:spPr>
          <a:xfrm>
            <a:off x="2064439" y="4394389"/>
            <a:ext cx="775040" cy="775040"/>
          </a:xfrm>
          <a:prstGeom prst="rect">
            <a:avLst/>
          </a:prstGeom>
        </p:spPr>
      </p:pic>
      <p:pic>
        <p:nvPicPr>
          <p:cNvPr id="29" name="Picture 28"/>
          <p:cNvPicPr>
            <a:picLocks noChangeAspect="1"/>
          </p:cNvPicPr>
          <p:nvPr/>
        </p:nvPicPr>
        <p:blipFill>
          <a:blip r:embed="rId4"/>
          <a:stretch>
            <a:fillRect/>
          </a:stretch>
        </p:blipFill>
        <p:spPr>
          <a:xfrm>
            <a:off x="477835" y="4478283"/>
            <a:ext cx="775040" cy="775040"/>
          </a:xfrm>
          <a:prstGeom prst="rect">
            <a:avLst/>
          </a:prstGeom>
        </p:spPr>
      </p:pic>
      <p:pic>
        <p:nvPicPr>
          <p:cNvPr id="30" name="Picture 29"/>
          <p:cNvPicPr>
            <a:picLocks noChangeAspect="1"/>
          </p:cNvPicPr>
          <p:nvPr/>
        </p:nvPicPr>
        <p:blipFill>
          <a:blip r:embed="rId4"/>
          <a:stretch>
            <a:fillRect/>
          </a:stretch>
        </p:blipFill>
        <p:spPr>
          <a:xfrm>
            <a:off x="2147410" y="5182608"/>
            <a:ext cx="775040" cy="775040"/>
          </a:xfrm>
          <a:prstGeom prst="rect">
            <a:avLst/>
          </a:prstGeom>
        </p:spPr>
      </p:pic>
      <p:pic>
        <p:nvPicPr>
          <p:cNvPr id="31" name="Picture 30"/>
          <p:cNvPicPr>
            <a:picLocks noChangeAspect="1"/>
          </p:cNvPicPr>
          <p:nvPr/>
        </p:nvPicPr>
        <p:blipFill>
          <a:blip r:embed="rId4"/>
          <a:stretch>
            <a:fillRect/>
          </a:stretch>
        </p:blipFill>
        <p:spPr>
          <a:xfrm>
            <a:off x="8277797" y="3796517"/>
            <a:ext cx="775040" cy="775040"/>
          </a:xfrm>
          <a:prstGeom prst="rect">
            <a:avLst/>
          </a:prstGeom>
        </p:spPr>
      </p:pic>
      <p:sp>
        <p:nvSpPr>
          <p:cNvPr id="32" name="TextBox 31"/>
          <p:cNvSpPr txBox="1"/>
          <p:nvPr/>
        </p:nvSpPr>
        <p:spPr>
          <a:xfrm>
            <a:off x="7962329" y="4599329"/>
            <a:ext cx="168860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bundle.css</a:t>
            </a:r>
            <a:endParaRPr lang="en-US" sz="2400" b="1" dirty="0" smtClean="0">
              <a:gradFill>
                <a:gsLst>
                  <a:gs pos="2917">
                    <a:schemeClr val="tx1"/>
                  </a:gs>
                  <a:gs pos="30000">
                    <a:schemeClr val="tx1"/>
                  </a:gs>
                </a:gsLst>
                <a:lin ang="5400000" scaled="0"/>
              </a:gradFill>
            </a:endParaRPr>
          </a:p>
        </p:txBody>
      </p:sp>
      <p:pic>
        <p:nvPicPr>
          <p:cNvPr id="34" name="Picture 33"/>
          <p:cNvPicPr>
            <a:picLocks noChangeAspect="1"/>
          </p:cNvPicPr>
          <p:nvPr/>
        </p:nvPicPr>
        <p:blipFill>
          <a:blip r:embed="rId5"/>
          <a:stretch>
            <a:fillRect/>
          </a:stretch>
        </p:blipFill>
        <p:spPr>
          <a:xfrm>
            <a:off x="6597228" y="1788293"/>
            <a:ext cx="912570" cy="912570"/>
          </a:xfrm>
          <a:prstGeom prst="rect">
            <a:avLst/>
          </a:prstGeom>
        </p:spPr>
      </p:pic>
      <p:sp>
        <p:nvSpPr>
          <p:cNvPr id="35" name="TextBox 34"/>
          <p:cNvSpPr txBox="1"/>
          <p:nvPr/>
        </p:nvSpPr>
        <p:spPr>
          <a:xfrm>
            <a:off x="7347060" y="1969490"/>
            <a:ext cx="82118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dist</a:t>
            </a:r>
            <a:endParaRPr lang="en-US" sz="2400" b="1" dirty="0" smtClean="0">
              <a:gradFill>
                <a:gsLst>
                  <a:gs pos="2917">
                    <a:schemeClr val="tx1"/>
                  </a:gs>
                  <a:gs pos="30000">
                    <a:schemeClr val="tx1"/>
                  </a:gs>
                </a:gsLst>
                <a:lin ang="5400000" scaled="0"/>
              </a:gradFill>
            </a:endParaRPr>
          </a:p>
        </p:txBody>
      </p:sp>
      <p:pic>
        <p:nvPicPr>
          <p:cNvPr id="36" name="Picture 35"/>
          <p:cNvPicPr>
            <a:picLocks noChangeAspect="1"/>
          </p:cNvPicPr>
          <p:nvPr/>
        </p:nvPicPr>
        <p:blipFill>
          <a:blip r:embed="rId5"/>
          <a:stretch>
            <a:fillRect/>
          </a:stretch>
        </p:blipFill>
        <p:spPr>
          <a:xfrm>
            <a:off x="283519" y="1831274"/>
            <a:ext cx="912570" cy="912570"/>
          </a:xfrm>
          <a:prstGeom prst="rect">
            <a:avLst/>
          </a:prstGeom>
        </p:spPr>
      </p:pic>
      <p:sp>
        <p:nvSpPr>
          <p:cNvPr id="37" name="TextBox 36"/>
          <p:cNvSpPr txBox="1"/>
          <p:nvPr/>
        </p:nvSpPr>
        <p:spPr>
          <a:xfrm>
            <a:off x="1033351" y="2012471"/>
            <a:ext cx="72250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src</a:t>
            </a:r>
            <a:endParaRPr lang="en-US" sz="2400" b="1"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982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par>
                                <p:cTn id="82" presetID="10" presetClass="entr" presetSubtype="0"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par>
                                <p:cTn id="93" presetID="10"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par>
                                <p:cTn id="99" presetID="10" presetClass="entr" presetSubtype="0" fill="hold" nodeType="with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500"/>
                                        <p:tgtEl>
                                          <p:spTgt spid="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2" grpId="0"/>
      <p:bldP spid="35" grpId="0"/>
      <p:bldP spid="3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webpack</a:t>
            </a:r>
            <a:r>
              <a:rPr lang="en-US" dirty="0" smtClean="0"/>
              <a:t> </a:t>
            </a:r>
            <a:r>
              <a:rPr lang="mr-IN" dirty="0" smtClean="0"/>
              <a:t>–</a:t>
            </a:r>
            <a:r>
              <a:rPr lang="en-US" dirty="0" smtClean="0"/>
              <a:t> non-SPA</a:t>
            </a:r>
            <a:endParaRPr lang="en-US" dirty="0"/>
          </a:p>
        </p:txBody>
      </p:sp>
      <p:cxnSp>
        <p:nvCxnSpPr>
          <p:cNvPr id="4" name="Straight Arrow Connector 3"/>
          <p:cNvCxnSpPr/>
          <p:nvPr/>
        </p:nvCxnSpPr>
        <p:spPr>
          <a:xfrm>
            <a:off x="4789601" y="4236364"/>
            <a:ext cx="249472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509798" y="3437929"/>
            <a:ext cx="13168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index.js</a:t>
            </a:r>
            <a:endParaRPr lang="en-US" sz="2400" b="1" dirty="0" smtClean="0">
              <a:gradFill>
                <a:gsLst>
                  <a:gs pos="2917">
                    <a:schemeClr val="tx1"/>
                  </a:gs>
                  <a:gs pos="30000">
                    <a:schemeClr val="tx1"/>
                  </a:gs>
                </a:gsLst>
                <a:lin ang="5400000" scaled="0"/>
              </a:gradFill>
            </a:endParaRPr>
          </a:p>
        </p:txBody>
      </p:sp>
      <p:sp>
        <p:nvSpPr>
          <p:cNvPr id="6" name="TextBox 5"/>
          <p:cNvSpPr txBox="1"/>
          <p:nvPr/>
        </p:nvSpPr>
        <p:spPr>
          <a:xfrm>
            <a:off x="5280825" y="3646199"/>
            <a:ext cx="148098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webpack</a:t>
            </a:r>
            <a:endParaRPr lang="en-US" sz="2400" b="1" dirty="0" smtClean="0">
              <a:gradFill>
                <a:gsLst>
                  <a:gs pos="2917">
                    <a:schemeClr val="tx1"/>
                  </a:gs>
                  <a:gs pos="30000">
                    <a:schemeClr val="tx1"/>
                  </a:gs>
                </a:gsLst>
                <a:lin ang="5400000" scaled="0"/>
              </a:gradFill>
            </a:endParaRPr>
          </a:p>
        </p:txBody>
      </p:sp>
      <p:pic>
        <p:nvPicPr>
          <p:cNvPr id="7" name="Picture 6"/>
          <p:cNvPicPr>
            <a:picLocks noChangeAspect="1"/>
          </p:cNvPicPr>
          <p:nvPr/>
        </p:nvPicPr>
        <p:blipFill>
          <a:blip r:embed="rId2"/>
          <a:stretch>
            <a:fillRect/>
          </a:stretch>
        </p:blipFill>
        <p:spPr>
          <a:xfrm>
            <a:off x="855379" y="3026017"/>
            <a:ext cx="753344" cy="753344"/>
          </a:xfrm>
          <a:prstGeom prst="rect">
            <a:avLst/>
          </a:prstGeom>
        </p:spPr>
      </p:pic>
      <p:pic>
        <p:nvPicPr>
          <p:cNvPr id="8" name="Picture 7"/>
          <p:cNvPicPr>
            <a:picLocks noChangeAspect="1"/>
          </p:cNvPicPr>
          <p:nvPr/>
        </p:nvPicPr>
        <p:blipFill>
          <a:blip r:embed="rId2"/>
          <a:stretch>
            <a:fillRect/>
          </a:stretch>
        </p:blipFill>
        <p:spPr>
          <a:xfrm>
            <a:off x="602690" y="3408117"/>
            <a:ext cx="753344" cy="753344"/>
          </a:xfrm>
          <a:prstGeom prst="rect">
            <a:avLst/>
          </a:prstGeom>
        </p:spPr>
      </p:pic>
      <p:pic>
        <p:nvPicPr>
          <p:cNvPr id="9" name="Picture 8"/>
          <p:cNvPicPr>
            <a:picLocks noChangeAspect="1"/>
          </p:cNvPicPr>
          <p:nvPr/>
        </p:nvPicPr>
        <p:blipFill>
          <a:blip r:embed="rId2"/>
          <a:stretch>
            <a:fillRect/>
          </a:stretch>
        </p:blipFill>
        <p:spPr>
          <a:xfrm>
            <a:off x="2916725" y="3440428"/>
            <a:ext cx="753344" cy="753344"/>
          </a:xfrm>
          <a:prstGeom prst="rect">
            <a:avLst/>
          </a:prstGeom>
        </p:spPr>
      </p:pic>
      <p:pic>
        <p:nvPicPr>
          <p:cNvPr id="10" name="Picture 9"/>
          <p:cNvPicPr>
            <a:picLocks noChangeAspect="1"/>
          </p:cNvPicPr>
          <p:nvPr/>
        </p:nvPicPr>
        <p:blipFill>
          <a:blip r:embed="rId2"/>
          <a:stretch>
            <a:fillRect/>
          </a:stretch>
        </p:blipFill>
        <p:spPr>
          <a:xfrm>
            <a:off x="2708596" y="2931281"/>
            <a:ext cx="753344" cy="753344"/>
          </a:xfrm>
          <a:prstGeom prst="rect">
            <a:avLst/>
          </a:prstGeom>
        </p:spPr>
      </p:pic>
      <p:pic>
        <p:nvPicPr>
          <p:cNvPr id="11" name="Picture 10"/>
          <p:cNvPicPr>
            <a:picLocks noChangeAspect="1"/>
          </p:cNvPicPr>
          <p:nvPr/>
        </p:nvPicPr>
        <p:blipFill>
          <a:blip r:embed="rId2"/>
          <a:stretch>
            <a:fillRect/>
          </a:stretch>
        </p:blipFill>
        <p:spPr>
          <a:xfrm>
            <a:off x="1024636" y="5245610"/>
            <a:ext cx="753344" cy="753344"/>
          </a:xfrm>
          <a:prstGeom prst="rect">
            <a:avLst/>
          </a:prstGeom>
        </p:spPr>
      </p:pic>
      <p:pic>
        <p:nvPicPr>
          <p:cNvPr id="12" name="Picture 11"/>
          <p:cNvPicPr>
            <a:picLocks noChangeAspect="1"/>
          </p:cNvPicPr>
          <p:nvPr/>
        </p:nvPicPr>
        <p:blipFill>
          <a:blip r:embed="rId2"/>
          <a:stretch>
            <a:fillRect/>
          </a:stretch>
        </p:blipFill>
        <p:spPr>
          <a:xfrm>
            <a:off x="4017616" y="5298490"/>
            <a:ext cx="753344" cy="753344"/>
          </a:xfrm>
          <a:prstGeom prst="rect">
            <a:avLst/>
          </a:prstGeom>
        </p:spPr>
      </p:pic>
      <p:pic>
        <p:nvPicPr>
          <p:cNvPr id="13" name="Picture 12"/>
          <p:cNvPicPr>
            <a:picLocks noChangeAspect="1"/>
          </p:cNvPicPr>
          <p:nvPr/>
        </p:nvPicPr>
        <p:blipFill>
          <a:blip r:embed="rId2"/>
          <a:stretch>
            <a:fillRect/>
          </a:stretch>
        </p:blipFill>
        <p:spPr>
          <a:xfrm>
            <a:off x="1305705" y="5903297"/>
            <a:ext cx="753344" cy="753344"/>
          </a:xfrm>
          <a:prstGeom prst="rect">
            <a:avLst/>
          </a:prstGeom>
        </p:spPr>
      </p:pic>
      <p:pic>
        <p:nvPicPr>
          <p:cNvPr id="14" name="Picture 13"/>
          <p:cNvPicPr>
            <a:picLocks noChangeAspect="1"/>
          </p:cNvPicPr>
          <p:nvPr/>
        </p:nvPicPr>
        <p:blipFill>
          <a:blip r:embed="rId2"/>
          <a:stretch>
            <a:fillRect/>
          </a:stretch>
        </p:blipFill>
        <p:spPr>
          <a:xfrm>
            <a:off x="3586770" y="5478111"/>
            <a:ext cx="753344" cy="753344"/>
          </a:xfrm>
          <a:prstGeom prst="rect">
            <a:avLst/>
          </a:prstGeom>
        </p:spPr>
      </p:pic>
      <p:pic>
        <p:nvPicPr>
          <p:cNvPr id="15" name="Picture 14"/>
          <p:cNvPicPr>
            <a:picLocks noChangeAspect="1"/>
          </p:cNvPicPr>
          <p:nvPr/>
        </p:nvPicPr>
        <p:blipFill>
          <a:blip r:embed="rId2"/>
          <a:stretch>
            <a:fillRect/>
          </a:stretch>
        </p:blipFill>
        <p:spPr>
          <a:xfrm>
            <a:off x="2792705" y="5648008"/>
            <a:ext cx="753344" cy="753344"/>
          </a:xfrm>
          <a:prstGeom prst="rect">
            <a:avLst/>
          </a:prstGeom>
        </p:spPr>
      </p:pic>
      <p:pic>
        <p:nvPicPr>
          <p:cNvPr id="16" name="Picture 15"/>
          <p:cNvPicPr>
            <a:picLocks noChangeAspect="1"/>
          </p:cNvPicPr>
          <p:nvPr/>
        </p:nvPicPr>
        <p:blipFill>
          <a:blip r:embed="rId2"/>
          <a:stretch>
            <a:fillRect/>
          </a:stretch>
        </p:blipFill>
        <p:spPr>
          <a:xfrm>
            <a:off x="7889263" y="2761225"/>
            <a:ext cx="753344" cy="753344"/>
          </a:xfrm>
          <a:prstGeom prst="rect">
            <a:avLst/>
          </a:prstGeom>
        </p:spPr>
      </p:pic>
      <p:pic>
        <p:nvPicPr>
          <p:cNvPr id="17" name="Picture 16"/>
          <p:cNvPicPr>
            <a:picLocks noChangeAspect="1"/>
          </p:cNvPicPr>
          <p:nvPr/>
        </p:nvPicPr>
        <p:blipFill>
          <a:blip r:embed="rId2"/>
          <a:stretch>
            <a:fillRect/>
          </a:stretch>
        </p:blipFill>
        <p:spPr>
          <a:xfrm>
            <a:off x="2357373" y="3447815"/>
            <a:ext cx="753344" cy="753344"/>
          </a:xfrm>
          <a:prstGeom prst="rect">
            <a:avLst/>
          </a:prstGeom>
        </p:spPr>
      </p:pic>
      <p:pic>
        <p:nvPicPr>
          <p:cNvPr id="18" name="Picture 17"/>
          <p:cNvPicPr>
            <a:picLocks noChangeAspect="1"/>
          </p:cNvPicPr>
          <p:nvPr/>
        </p:nvPicPr>
        <p:blipFill>
          <a:blip r:embed="rId2"/>
          <a:stretch>
            <a:fillRect/>
          </a:stretch>
        </p:blipFill>
        <p:spPr>
          <a:xfrm>
            <a:off x="1064809" y="3421559"/>
            <a:ext cx="753344" cy="753344"/>
          </a:xfrm>
          <a:prstGeom prst="rect">
            <a:avLst/>
          </a:prstGeom>
        </p:spPr>
      </p:pic>
      <p:pic>
        <p:nvPicPr>
          <p:cNvPr id="19" name="Picture 18"/>
          <p:cNvPicPr>
            <a:picLocks noChangeAspect="1"/>
          </p:cNvPicPr>
          <p:nvPr/>
        </p:nvPicPr>
        <p:blipFill>
          <a:blip r:embed="rId2"/>
          <a:stretch>
            <a:fillRect/>
          </a:stretch>
        </p:blipFill>
        <p:spPr>
          <a:xfrm>
            <a:off x="2925929" y="5308519"/>
            <a:ext cx="753344" cy="753344"/>
          </a:xfrm>
          <a:prstGeom prst="rect">
            <a:avLst/>
          </a:prstGeom>
        </p:spPr>
      </p:pic>
      <p:pic>
        <p:nvPicPr>
          <p:cNvPr id="20" name="Picture 19"/>
          <p:cNvPicPr>
            <a:picLocks noChangeAspect="1"/>
          </p:cNvPicPr>
          <p:nvPr/>
        </p:nvPicPr>
        <p:blipFill>
          <a:blip r:embed="rId2"/>
          <a:stretch>
            <a:fillRect/>
          </a:stretch>
        </p:blipFill>
        <p:spPr>
          <a:xfrm>
            <a:off x="707256" y="5926065"/>
            <a:ext cx="753344" cy="753344"/>
          </a:xfrm>
          <a:prstGeom prst="rect">
            <a:avLst/>
          </a:prstGeom>
        </p:spPr>
      </p:pic>
      <p:pic>
        <p:nvPicPr>
          <p:cNvPr id="21" name="Picture 20"/>
          <p:cNvPicPr>
            <a:picLocks noChangeAspect="1"/>
          </p:cNvPicPr>
          <p:nvPr/>
        </p:nvPicPr>
        <p:blipFill>
          <a:blip r:embed="rId2"/>
          <a:stretch>
            <a:fillRect/>
          </a:stretch>
        </p:blipFill>
        <p:spPr>
          <a:xfrm>
            <a:off x="3397496" y="4771262"/>
            <a:ext cx="753344" cy="753344"/>
          </a:xfrm>
          <a:prstGeom prst="rect">
            <a:avLst/>
          </a:prstGeom>
        </p:spPr>
      </p:pic>
      <p:pic>
        <p:nvPicPr>
          <p:cNvPr id="22" name="Picture 21"/>
          <p:cNvPicPr>
            <a:picLocks noChangeAspect="1"/>
          </p:cNvPicPr>
          <p:nvPr/>
        </p:nvPicPr>
        <p:blipFill>
          <a:blip r:embed="rId3"/>
          <a:stretch>
            <a:fillRect/>
          </a:stretch>
        </p:blipFill>
        <p:spPr>
          <a:xfrm>
            <a:off x="2174693" y="3721556"/>
            <a:ext cx="739220" cy="739220"/>
          </a:xfrm>
          <a:prstGeom prst="rect">
            <a:avLst/>
          </a:prstGeom>
        </p:spPr>
      </p:pic>
      <p:pic>
        <p:nvPicPr>
          <p:cNvPr id="23" name="Picture 22"/>
          <p:cNvPicPr>
            <a:picLocks noChangeAspect="1"/>
          </p:cNvPicPr>
          <p:nvPr/>
        </p:nvPicPr>
        <p:blipFill>
          <a:blip r:embed="rId3"/>
          <a:stretch>
            <a:fillRect/>
          </a:stretch>
        </p:blipFill>
        <p:spPr>
          <a:xfrm>
            <a:off x="3577630" y="5138927"/>
            <a:ext cx="739220" cy="739220"/>
          </a:xfrm>
          <a:prstGeom prst="rect">
            <a:avLst/>
          </a:prstGeom>
        </p:spPr>
      </p:pic>
      <p:pic>
        <p:nvPicPr>
          <p:cNvPr id="24" name="Picture 23"/>
          <p:cNvPicPr>
            <a:picLocks noChangeAspect="1"/>
          </p:cNvPicPr>
          <p:nvPr/>
        </p:nvPicPr>
        <p:blipFill>
          <a:blip r:embed="rId3"/>
          <a:stretch>
            <a:fillRect/>
          </a:stretch>
        </p:blipFill>
        <p:spPr>
          <a:xfrm>
            <a:off x="567193" y="5625022"/>
            <a:ext cx="739220" cy="739220"/>
          </a:xfrm>
          <a:prstGeom prst="rect">
            <a:avLst/>
          </a:prstGeom>
        </p:spPr>
      </p:pic>
      <p:pic>
        <p:nvPicPr>
          <p:cNvPr id="25" name="Picture 24"/>
          <p:cNvPicPr>
            <a:picLocks noChangeAspect="1"/>
          </p:cNvPicPr>
          <p:nvPr/>
        </p:nvPicPr>
        <p:blipFill>
          <a:blip r:embed="rId3"/>
          <a:stretch>
            <a:fillRect/>
          </a:stretch>
        </p:blipFill>
        <p:spPr>
          <a:xfrm>
            <a:off x="667162" y="4041328"/>
            <a:ext cx="739220" cy="739220"/>
          </a:xfrm>
          <a:prstGeom prst="rect">
            <a:avLst/>
          </a:prstGeom>
        </p:spPr>
      </p:pic>
      <p:pic>
        <p:nvPicPr>
          <p:cNvPr id="26" name="Picture 25"/>
          <p:cNvPicPr>
            <a:picLocks noChangeAspect="1"/>
          </p:cNvPicPr>
          <p:nvPr/>
        </p:nvPicPr>
        <p:blipFill>
          <a:blip r:embed="rId3"/>
          <a:stretch>
            <a:fillRect/>
          </a:stretch>
        </p:blipFill>
        <p:spPr>
          <a:xfrm>
            <a:off x="1052183" y="3719063"/>
            <a:ext cx="739220" cy="739220"/>
          </a:xfrm>
          <a:prstGeom prst="rect">
            <a:avLst/>
          </a:prstGeom>
        </p:spPr>
      </p:pic>
      <p:pic>
        <p:nvPicPr>
          <p:cNvPr id="27" name="Picture 26"/>
          <p:cNvPicPr>
            <a:picLocks noChangeAspect="1"/>
          </p:cNvPicPr>
          <p:nvPr/>
        </p:nvPicPr>
        <p:blipFill>
          <a:blip r:embed="rId4"/>
          <a:stretch>
            <a:fillRect/>
          </a:stretch>
        </p:blipFill>
        <p:spPr>
          <a:xfrm>
            <a:off x="2555955" y="3628436"/>
            <a:ext cx="775040" cy="775040"/>
          </a:xfrm>
          <a:prstGeom prst="rect">
            <a:avLst/>
          </a:prstGeom>
        </p:spPr>
      </p:pic>
      <p:pic>
        <p:nvPicPr>
          <p:cNvPr id="29" name="Picture 28"/>
          <p:cNvPicPr>
            <a:picLocks noChangeAspect="1"/>
          </p:cNvPicPr>
          <p:nvPr/>
        </p:nvPicPr>
        <p:blipFill>
          <a:blip r:embed="rId4"/>
          <a:stretch>
            <a:fillRect/>
          </a:stretch>
        </p:blipFill>
        <p:spPr>
          <a:xfrm>
            <a:off x="319736" y="3817100"/>
            <a:ext cx="775040" cy="775040"/>
          </a:xfrm>
          <a:prstGeom prst="rect">
            <a:avLst/>
          </a:prstGeom>
        </p:spPr>
      </p:pic>
      <p:pic>
        <p:nvPicPr>
          <p:cNvPr id="30" name="Picture 29"/>
          <p:cNvPicPr>
            <a:picLocks noChangeAspect="1"/>
          </p:cNvPicPr>
          <p:nvPr/>
        </p:nvPicPr>
        <p:blipFill>
          <a:blip r:embed="rId4"/>
          <a:stretch>
            <a:fillRect/>
          </a:stretch>
        </p:blipFill>
        <p:spPr>
          <a:xfrm>
            <a:off x="3044265" y="3840933"/>
            <a:ext cx="775040" cy="775040"/>
          </a:xfrm>
          <a:prstGeom prst="rect">
            <a:avLst/>
          </a:prstGeom>
        </p:spPr>
      </p:pic>
      <p:pic>
        <p:nvPicPr>
          <p:cNvPr id="31" name="Picture 30"/>
          <p:cNvPicPr>
            <a:picLocks noChangeAspect="1"/>
          </p:cNvPicPr>
          <p:nvPr/>
        </p:nvPicPr>
        <p:blipFill>
          <a:blip r:embed="rId4"/>
          <a:stretch>
            <a:fillRect/>
          </a:stretch>
        </p:blipFill>
        <p:spPr>
          <a:xfrm>
            <a:off x="9406402" y="2739529"/>
            <a:ext cx="775040" cy="775040"/>
          </a:xfrm>
          <a:prstGeom prst="rect">
            <a:avLst/>
          </a:prstGeom>
        </p:spPr>
      </p:pic>
      <p:sp>
        <p:nvSpPr>
          <p:cNvPr id="32" name="TextBox 31"/>
          <p:cNvSpPr txBox="1"/>
          <p:nvPr/>
        </p:nvSpPr>
        <p:spPr>
          <a:xfrm>
            <a:off x="9066549" y="3440914"/>
            <a:ext cx="1493229"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index.css</a:t>
            </a:r>
            <a:endParaRPr lang="en-US" sz="2400" b="1" dirty="0" smtClean="0">
              <a:gradFill>
                <a:gsLst>
                  <a:gs pos="2917">
                    <a:schemeClr val="tx1"/>
                  </a:gs>
                  <a:gs pos="30000">
                    <a:schemeClr val="tx1"/>
                  </a:gs>
                </a:gsLst>
                <a:lin ang="5400000" scaled="0"/>
              </a:gradFill>
            </a:endParaRPr>
          </a:p>
        </p:txBody>
      </p:sp>
      <p:sp>
        <p:nvSpPr>
          <p:cNvPr id="33" name="TextBox 32"/>
          <p:cNvSpPr txBox="1"/>
          <p:nvPr/>
        </p:nvSpPr>
        <p:spPr>
          <a:xfrm>
            <a:off x="7491100" y="4892658"/>
            <a:ext cx="137601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about.js</a:t>
            </a:r>
            <a:endParaRPr lang="en-US" sz="2400" b="1" dirty="0" smtClean="0">
              <a:gradFill>
                <a:gsLst>
                  <a:gs pos="2917">
                    <a:schemeClr val="tx1"/>
                  </a:gs>
                  <a:gs pos="30000">
                    <a:schemeClr val="tx1"/>
                  </a:gs>
                </a:gsLst>
                <a:lin ang="5400000" scaled="0"/>
              </a:gradFill>
            </a:endParaRPr>
          </a:p>
        </p:txBody>
      </p:sp>
      <p:pic>
        <p:nvPicPr>
          <p:cNvPr id="34" name="Picture 33"/>
          <p:cNvPicPr>
            <a:picLocks noChangeAspect="1"/>
          </p:cNvPicPr>
          <p:nvPr/>
        </p:nvPicPr>
        <p:blipFill>
          <a:blip r:embed="rId2"/>
          <a:stretch>
            <a:fillRect/>
          </a:stretch>
        </p:blipFill>
        <p:spPr>
          <a:xfrm>
            <a:off x="7870565" y="4215954"/>
            <a:ext cx="753344" cy="753344"/>
          </a:xfrm>
          <a:prstGeom prst="rect">
            <a:avLst/>
          </a:prstGeom>
        </p:spPr>
      </p:pic>
      <p:pic>
        <p:nvPicPr>
          <p:cNvPr id="35" name="Picture 34"/>
          <p:cNvPicPr>
            <a:picLocks noChangeAspect="1"/>
          </p:cNvPicPr>
          <p:nvPr/>
        </p:nvPicPr>
        <p:blipFill>
          <a:blip r:embed="rId4"/>
          <a:stretch>
            <a:fillRect/>
          </a:stretch>
        </p:blipFill>
        <p:spPr>
          <a:xfrm>
            <a:off x="9387704" y="4194258"/>
            <a:ext cx="775040" cy="775040"/>
          </a:xfrm>
          <a:prstGeom prst="rect">
            <a:avLst/>
          </a:prstGeom>
        </p:spPr>
      </p:pic>
      <p:sp>
        <p:nvSpPr>
          <p:cNvPr id="36" name="TextBox 35"/>
          <p:cNvSpPr txBox="1"/>
          <p:nvPr/>
        </p:nvSpPr>
        <p:spPr>
          <a:xfrm>
            <a:off x="9047851" y="4895643"/>
            <a:ext cx="1552348" cy="627864"/>
          </a:xfrm>
          <a:prstGeom prst="rect">
            <a:avLst/>
          </a:prstGeom>
          <a:noFill/>
        </p:spPr>
        <p:txBody>
          <a:bodyPr wrap="none" lIns="182880" tIns="146304" rIns="182880" bIns="146304" rtlCol="0">
            <a:spAutoFit/>
          </a:bodyPr>
          <a:lstStyle/>
          <a:p>
            <a:pPr>
              <a:lnSpc>
                <a:spcPct val="90000"/>
              </a:lnSpc>
              <a:spcAft>
                <a:spcPts val="600"/>
              </a:spcAft>
            </a:pPr>
            <a:r>
              <a:rPr lang="en-US" sz="2400" b="1" smtClean="0">
                <a:gradFill>
                  <a:gsLst>
                    <a:gs pos="2917">
                      <a:schemeClr val="tx1"/>
                    </a:gs>
                    <a:gs pos="30000">
                      <a:schemeClr val="tx1"/>
                    </a:gs>
                  </a:gsLst>
                  <a:lin ang="5400000" scaled="0"/>
                </a:gradFill>
              </a:rPr>
              <a:t>about.css</a:t>
            </a:r>
            <a:endParaRPr lang="en-US" sz="2400" b="1" dirty="0" smtClean="0">
              <a:gradFill>
                <a:gsLst>
                  <a:gs pos="2917">
                    <a:schemeClr val="tx1"/>
                  </a:gs>
                  <a:gs pos="30000">
                    <a:schemeClr val="tx1"/>
                  </a:gs>
                </a:gsLst>
                <a:lin ang="5400000" scaled="0"/>
              </a:gradFill>
            </a:endParaRPr>
          </a:p>
        </p:txBody>
      </p:sp>
      <p:sp>
        <p:nvSpPr>
          <p:cNvPr id="37" name="TextBox 36"/>
          <p:cNvSpPr txBox="1"/>
          <p:nvPr/>
        </p:nvSpPr>
        <p:spPr>
          <a:xfrm>
            <a:off x="7488967" y="6393030"/>
            <a:ext cx="1567480"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contact.js</a:t>
            </a:r>
            <a:endParaRPr lang="en-US" sz="2400" b="1" dirty="0" smtClean="0">
              <a:gradFill>
                <a:gsLst>
                  <a:gs pos="2917">
                    <a:schemeClr val="tx1"/>
                  </a:gs>
                  <a:gs pos="30000">
                    <a:schemeClr val="tx1"/>
                  </a:gs>
                </a:gsLst>
                <a:lin ang="5400000" scaled="0"/>
              </a:gradFill>
            </a:endParaRPr>
          </a:p>
        </p:txBody>
      </p:sp>
      <p:pic>
        <p:nvPicPr>
          <p:cNvPr id="38" name="Picture 37"/>
          <p:cNvPicPr>
            <a:picLocks noChangeAspect="1"/>
          </p:cNvPicPr>
          <p:nvPr/>
        </p:nvPicPr>
        <p:blipFill>
          <a:blip r:embed="rId2"/>
          <a:stretch>
            <a:fillRect/>
          </a:stretch>
        </p:blipFill>
        <p:spPr>
          <a:xfrm>
            <a:off x="7868432" y="5716326"/>
            <a:ext cx="753344" cy="753344"/>
          </a:xfrm>
          <a:prstGeom prst="rect">
            <a:avLst/>
          </a:prstGeom>
        </p:spPr>
      </p:pic>
      <p:pic>
        <p:nvPicPr>
          <p:cNvPr id="39" name="Picture 38"/>
          <p:cNvPicPr>
            <a:picLocks noChangeAspect="1"/>
          </p:cNvPicPr>
          <p:nvPr/>
        </p:nvPicPr>
        <p:blipFill>
          <a:blip r:embed="rId4"/>
          <a:stretch>
            <a:fillRect/>
          </a:stretch>
        </p:blipFill>
        <p:spPr>
          <a:xfrm>
            <a:off x="9385571" y="5694630"/>
            <a:ext cx="775040" cy="775040"/>
          </a:xfrm>
          <a:prstGeom prst="rect">
            <a:avLst/>
          </a:prstGeom>
        </p:spPr>
      </p:pic>
      <p:sp>
        <p:nvSpPr>
          <p:cNvPr id="40" name="TextBox 39"/>
          <p:cNvSpPr txBox="1"/>
          <p:nvPr/>
        </p:nvSpPr>
        <p:spPr>
          <a:xfrm>
            <a:off x="9045718" y="6396015"/>
            <a:ext cx="174381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contact.css</a:t>
            </a:r>
            <a:endParaRPr lang="en-US" sz="2400" b="1" dirty="0" smtClean="0">
              <a:gradFill>
                <a:gsLst>
                  <a:gs pos="2917">
                    <a:schemeClr val="tx1"/>
                  </a:gs>
                  <a:gs pos="30000">
                    <a:schemeClr val="tx1"/>
                  </a:gs>
                </a:gsLst>
                <a:lin ang="5400000" scaled="0"/>
              </a:gradFill>
            </a:endParaRPr>
          </a:p>
        </p:txBody>
      </p:sp>
      <p:pic>
        <p:nvPicPr>
          <p:cNvPr id="28" name="Picture 27"/>
          <p:cNvPicPr>
            <a:picLocks noChangeAspect="1"/>
          </p:cNvPicPr>
          <p:nvPr/>
        </p:nvPicPr>
        <p:blipFill>
          <a:blip r:embed="rId5"/>
          <a:stretch>
            <a:fillRect/>
          </a:stretch>
        </p:blipFill>
        <p:spPr>
          <a:xfrm>
            <a:off x="6597228" y="1788293"/>
            <a:ext cx="912570" cy="912570"/>
          </a:xfrm>
          <a:prstGeom prst="rect">
            <a:avLst/>
          </a:prstGeom>
        </p:spPr>
      </p:pic>
      <p:sp>
        <p:nvSpPr>
          <p:cNvPr id="42" name="TextBox 41"/>
          <p:cNvSpPr txBox="1"/>
          <p:nvPr/>
        </p:nvSpPr>
        <p:spPr>
          <a:xfrm>
            <a:off x="7347060" y="1969490"/>
            <a:ext cx="82118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dist</a:t>
            </a:r>
            <a:endParaRPr lang="en-US" sz="2400" b="1" dirty="0" smtClean="0">
              <a:gradFill>
                <a:gsLst>
                  <a:gs pos="2917">
                    <a:schemeClr val="tx1"/>
                  </a:gs>
                  <a:gs pos="30000">
                    <a:schemeClr val="tx1"/>
                  </a:gs>
                </a:gsLst>
                <a:lin ang="5400000" scaled="0"/>
              </a:gradFill>
            </a:endParaRPr>
          </a:p>
        </p:txBody>
      </p:sp>
      <p:pic>
        <p:nvPicPr>
          <p:cNvPr id="43" name="Picture 42"/>
          <p:cNvPicPr>
            <a:picLocks noChangeAspect="1"/>
          </p:cNvPicPr>
          <p:nvPr/>
        </p:nvPicPr>
        <p:blipFill>
          <a:blip r:embed="rId5"/>
          <a:stretch>
            <a:fillRect/>
          </a:stretch>
        </p:blipFill>
        <p:spPr>
          <a:xfrm>
            <a:off x="283519" y="1831274"/>
            <a:ext cx="912570" cy="912570"/>
          </a:xfrm>
          <a:prstGeom prst="rect">
            <a:avLst/>
          </a:prstGeom>
        </p:spPr>
      </p:pic>
      <p:sp>
        <p:nvSpPr>
          <p:cNvPr id="44" name="TextBox 43"/>
          <p:cNvSpPr txBox="1"/>
          <p:nvPr/>
        </p:nvSpPr>
        <p:spPr>
          <a:xfrm>
            <a:off x="1033351" y="2012471"/>
            <a:ext cx="722505"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src</a:t>
            </a:r>
            <a:endParaRPr lang="en-US" sz="2400" b="1" dirty="0" smtClean="0">
              <a:gradFill>
                <a:gsLst>
                  <a:gs pos="2917">
                    <a:schemeClr val="tx1"/>
                  </a:gs>
                  <a:gs pos="30000">
                    <a:schemeClr val="tx1"/>
                  </a:gs>
                </a:gsLst>
                <a:lin ang="5400000" scaled="0"/>
              </a:gradFill>
            </a:endParaRPr>
          </a:p>
        </p:txBody>
      </p:sp>
      <p:sp>
        <p:nvSpPr>
          <p:cNvPr id="45" name="TextBox 44"/>
          <p:cNvSpPr txBox="1"/>
          <p:nvPr/>
        </p:nvSpPr>
        <p:spPr>
          <a:xfrm>
            <a:off x="10809666" y="3437929"/>
            <a:ext cx="149316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smtClean="0">
                <a:gradFill>
                  <a:gsLst>
                    <a:gs pos="2917">
                      <a:schemeClr val="tx1"/>
                    </a:gs>
                    <a:gs pos="30000">
                      <a:schemeClr val="tx1"/>
                    </a:gs>
                  </a:gsLst>
                  <a:lin ang="5400000" scaled="0"/>
                </a:gradFill>
              </a:rPr>
              <a:t>vendor.js</a:t>
            </a:r>
            <a:endParaRPr lang="en-US" sz="2400" b="1" dirty="0" smtClean="0">
              <a:gradFill>
                <a:gsLst>
                  <a:gs pos="2917">
                    <a:schemeClr val="tx1"/>
                  </a:gs>
                  <a:gs pos="30000">
                    <a:schemeClr val="tx1"/>
                  </a:gs>
                </a:gsLst>
                <a:lin ang="5400000" scaled="0"/>
              </a:gradFill>
            </a:endParaRPr>
          </a:p>
        </p:txBody>
      </p:sp>
      <p:pic>
        <p:nvPicPr>
          <p:cNvPr id="46" name="Picture 45"/>
          <p:cNvPicPr>
            <a:picLocks noChangeAspect="1"/>
          </p:cNvPicPr>
          <p:nvPr/>
        </p:nvPicPr>
        <p:blipFill>
          <a:blip r:embed="rId2"/>
          <a:stretch>
            <a:fillRect/>
          </a:stretch>
        </p:blipFill>
        <p:spPr>
          <a:xfrm>
            <a:off x="11189131" y="2761225"/>
            <a:ext cx="753344" cy="753344"/>
          </a:xfrm>
          <a:prstGeom prst="rect">
            <a:avLst/>
          </a:prstGeom>
        </p:spPr>
      </p:pic>
    </p:spTree>
    <p:extLst>
      <p:ext uri="{BB962C8B-B14F-4D97-AF65-F5344CB8AC3E}">
        <p14:creationId xmlns:p14="http://schemas.microsoft.com/office/powerpoint/2010/main" val="1429284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nodeType="with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fade">
                                      <p:cBhvr>
                                        <p:cTn id="81" dur="500"/>
                                        <p:tgtEl>
                                          <p:spTgt spid="6"/>
                                        </p:tgtEl>
                                      </p:cBhvr>
                                    </p:animEffect>
                                  </p:childTnLst>
                                </p:cTn>
                              </p:par>
                              <p:par>
                                <p:cTn id="82" presetID="10" presetClass="entr" presetSubtype="0" fill="hold"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par>
                                <p:cTn id="93" presetID="10" presetClass="entr" presetSubtype="0"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500"/>
                                        <p:tgtEl>
                                          <p:spTgt spid="32"/>
                                        </p:tgtEl>
                                      </p:cBhvr>
                                    </p:animEffect>
                                  </p:childTnLst>
                                </p:cTn>
                              </p:par>
                              <p:par>
                                <p:cTn id="99" presetID="10" presetClass="entr" presetSubtype="0" fill="hold" nodeType="with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fade">
                                      <p:cBhvr>
                                        <p:cTn id="101" dur="500"/>
                                        <p:tgtEl>
                                          <p:spTgt spid="2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fade">
                                      <p:cBhvr>
                                        <p:cTn id="104" dur="500"/>
                                        <p:tgtEl>
                                          <p:spTgt spid="42"/>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500"/>
                                        <p:tgtEl>
                                          <p:spTgt spid="36"/>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500"/>
                                        <p:tgtEl>
                                          <p:spTgt spid="3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childTnLst>
                                </p:cTn>
                              </p:par>
                              <p:par>
                                <p:cTn id="127" presetID="10" presetClass="entr" presetSubtype="0" fill="hold"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fade">
                                      <p:cBhvr>
                                        <p:cTn id="129" dur="500"/>
                                        <p:tgtEl>
                                          <p:spTgt spid="3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fade">
                                      <p:cBhvr>
                                        <p:cTn id="132" dur="500"/>
                                        <p:tgtEl>
                                          <p:spTgt spid="4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500"/>
                                        <p:tgtEl>
                                          <p:spTgt spid="4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fade">
                                      <p:cBhvr>
                                        <p:cTn id="1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2" grpId="0"/>
      <p:bldP spid="33" grpId="0"/>
      <p:bldP spid="36" grpId="0"/>
      <p:bldP spid="37" grpId="0"/>
      <p:bldP spid="40" grpId="0"/>
      <p:bldP spid="42" grpId="0"/>
      <p:bldP spid="44" grpId="0"/>
      <p:bldP spid="4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webpack</a:t>
            </a:r>
            <a:r>
              <a:rPr lang="en-US" dirty="0"/>
              <a:t> </a:t>
            </a:r>
            <a:r>
              <a:rPr lang="mr-IN" dirty="0"/>
              <a:t>–</a:t>
            </a:r>
            <a:r>
              <a:rPr lang="en-US" dirty="0"/>
              <a:t> non-SPA</a:t>
            </a:r>
          </a:p>
        </p:txBody>
      </p:sp>
      <p:sp>
        <p:nvSpPr>
          <p:cNvPr id="3" name="Text Placeholder 2"/>
          <p:cNvSpPr>
            <a:spLocks noGrp="1"/>
          </p:cNvSpPr>
          <p:nvPr>
            <p:ph type="body" sz="quarter" idx="13"/>
          </p:nvPr>
        </p:nvSpPr>
        <p:spPr/>
        <p:txBody>
          <a:bodyPr/>
          <a:lstStyle/>
          <a:p>
            <a:r>
              <a:rPr lang="en-US" dirty="0" smtClean="0"/>
              <a:t>Multiple entries configuration:</a:t>
            </a:r>
          </a:p>
        </p:txBody>
      </p:sp>
      <p:sp>
        <p:nvSpPr>
          <p:cNvPr id="4" name="Rectangle 3"/>
          <p:cNvSpPr/>
          <p:nvPr/>
        </p:nvSpPr>
        <p:spPr>
          <a:xfrm>
            <a:off x="504936" y="3137782"/>
            <a:ext cx="7926682" cy="3693319"/>
          </a:xfrm>
          <a:prstGeom prst="rect">
            <a:avLst/>
          </a:prstGeom>
        </p:spPr>
        <p:txBody>
          <a:bodyPr wrap="square">
            <a:spAutoFit/>
          </a:bodyPr>
          <a:lstStyle/>
          <a:p>
            <a:r>
              <a:rPr lang="en-US" dirty="0" err="1">
                <a:solidFill>
                  <a:srgbClr val="000000"/>
                </a:solidFill>
                <a:latin typeface="Menlo" charset="0"/>
              </a:rPr>
              <a:t>module.exports</a:t>
            </a:r>
            <a:r>
              <a:rPr lang="en-US" dirty="0">
                <a:solidFill>
                  <a:srgbClr val="000000"/>
                </a:solidFill>
                <a:latin typeface="Menlo" charset="0"/>
              </a:rPr>
              <a:t> = {</a:t>
            </a:r>
          </a:p>
          <a:p>
            <a:r>
              <a:rPr lang="en-US" dirty="0" smtClean="0">
                <a:solidFill>
                  <a:srgbClr val="000000"/>
                </a:solidFill>
                <a:latin typeface="Menlo" charset="0"/>
              </a:rPr>
              <a:t>  entry</a:t>
            </a:r>
            <a:r>
              <a:rPr lang="en-US" dirty="0">
                <a:solidFill>
                  <a:srgbClr val="000000"/>
                </a:solidFill>
                <a:latin typeface="Menlo" charset="0"/>
              </a:rPr>
              <a:t>: {</a:t>
            </a:r>
          </a:p>
          <a:p>
            <a:r>
              <a:rPr lang="en-US" dirty="0" smtClean="0">
                <a:solidFill>
                  <a:srgbClr val="000000"/>
                </a:solidFill>
                <a:latin typeface="Menlo" charset="0"/>
              </a:rPr>
              <a:t>    </a:t>
            </a:r>
            <a:r>
              <a:rPr lang="en-US" dirty="0" smtClean="0">
                <a:solidFill>
                  <a:srgbClr val="A31515"/>
                </a:solidFill>
                <a:latin typeface="Menlo" charset="0"/>
              </a:rPr>
              <a:t>"index"</a:t>
            </a:r>
            <a:r>
              <a:rPr lang="en-US" dirty="0" smtClean="0">
                <a:solidFill>
                  <a:srgbClr val="000000"/>
                </a:solidFill>
                <a:latin typeface="Menlo" charset="0"/>
              </a:rPr>
              <a:t>: </a:t>
            </a:r>
            <a:r>
              <a:rPr lang="en-US" dirty="0">
                <a:solidFill>
                  <a:srgbClr val="A31515"/>
                </a:solidFill>
                <a:latin typeface="Menlo" charset="0"/>
              </a:rPr>
              <a:t>"./Scripts/</a:t>
            </a:r>
            <a:r>
              <a:rPr lang="en-US" dirty="0" err="1">
                <a:solidFill>
                  <a:srgbClr val="A31515"/>
                </a:solidFill>
                <a:latin typeface="Menlo" charset="0"/>
              </a:rPr>
              <a:t>src</a:t>
            </a:r>
            <a:r>
              <a:rPr lang="en-US" dirty="0">
                <a:solidFill>
                  <a:srgbClr val="A31515"/>
                </a:solidFill>
                <a:latin typeface="Menlo" charset="0"/>
              </a:rPr>
              <a:t>/</a:t>
            </a:r>
            <a:r>
              <a:rPr lang="en-US" dirty="0" err="1">
                <a:solidFill>
                  <a:srgbClr val="A31515"/>
                </a:solidFill>
                <a:latin typeface="Menlo" charset="0"/>
              </a:rPr>
              <a:t>index.js</a:t>
            </a:r>
            <a:r>
              <a:rPr lang="en-US" dirty="0">
                <a:solidFill>
                  <a:srgbClr val="A31515"/>
                </a:solidFill>
                <a:latin typeface="Menlo" charset="0"/>
              </a:rPr>
              <a:t>"</a:t>
            </a:r>
            <a:r>
              <a:rPr lang="en-US" dirty="0">
                <a:solidFill>
                  <a:srgbClr val="000000"/>
                </a:solidFill>
                <a:latin typeface="Menlo" charset="0"/>
              </a:rPr>
              <a:t>,</a:t>
            </a:r>
          </a:p>
          <a:p>
            <a:r>
              <a:rPr lang="en-US" dirty="0" smtClean="0">
                <a:solidFill>
                  <a:srgbClr val="000000"/>
                </a:solidFill>
                <a:latin typeface="Menlo" charset="0"/>
              </a:rPr>
              <a:t>    </a:t>
            </a:r>
            <a:r>
              <a:rPr lang="en-US" dirty="0" smtClean="0">
                <a:solidFill>
                  <a:srgbClr val="A31515"/>
                </a:solidFill>
                <a:latin typeface="Menlo" charset="0"/>
              </a:rPr>
              <a:t>"about"</a:t>
            </a:r>
            <a:r>
              <a:rPr lang="en-US" dirty="0" smtClean="0">
                <a:solidFill>
                  <a:srgbClr val="000000"/>
                </a:solidFill>
                <a:latin typeface="Menlo" charset="0"/>
              </a:rPr>
              <a:t>: </a:t>
            </a:r>
            <a:r>
              <a:rPr lang="en-US" dirty="0">
                <a:solidFill>
                  <a:srgbClr val="A31515"/>
                </a:solidFill>
                <a:latin typeface="Menlo" charset="0"/>
              </a:rPr>
              <a:t>"./Scripts/</a:t>
            </a:r>
            <a:r>
              <a:rPr lang="en-US" dirty="0" err="1">
                <a:solidFill>
                  <a:srgbClr val="A31515"/>
                </a:solidFill>
                <a:latin typeface="Menlo" charset="0"/>
              </a:rPr>
              <a:t>src</a:t>
            </a:r>
            <a:r>
              <a:rPr lang="en-US" dirty="0">
                <a:solidFill>
                  <a:srgbClr val="A31515"/>
                </a:solidFill>
                <a:latin typeface="Menlo" charset="0"/>
              </a:rPr>
              <a:t>/</a:t>
            </a:r>
            <a:r>
              <a:rPr lang="en-US" dirty="0" err="1">
                <a:solidFill>
                  <a:srgbClr val="A31515"/>
                </a:solidFill>
                <a:latin typeface="Menlo" charset="0"/>
              </a:rPr>
              <a:t>about.js</a:t>
            </a:r>
            <a:r>
              <a:rPr lang="en-US" dirty="0">
                <a:solidFill>
                  <a:srgbClr val="A31515"/>
                </a:solidFill>
                <a:latin typeface="Menlo" charset="0"/>
              </a:rPr>
              <a:t>"</a:t>
            </a:r>
            <a:r>
              <a:rPr lang="en-US" dirty="0">
                <a:solidFill>
                  <a:srgbClr val="000000"/>
                </a:solidFill>
                <a:latin typeface="Menlo" charset="0"/>
              </a:rPr>
              <a:t>,</a:t>
            </a:r>
          </a:p>
          <a:p>
            <a:r>
              <a:rPr lang="en-US" dirty="0" smtClean="0">
                <a:solidFill>
                  <a:srgbClr val="000000"/>
                </a:solidFill>
                <a:latin typeface="Menlo" charset="0"/>
              </a:rPr>
              <a:t>    </a:t>
            </a:r>
            <a:r>
              <a:rPr lang="en-US" dirty="0" smtClean="0">
                <a:solidFill>
                  <a:srgbClr val="A31515"/>
                </a:solidFill>
                <a:latin typeface="Menlo" charset="0"/>
              </a:rPr>
              <a:t>"contact"</a:t>
            </a:r>
            <a:r>
              <a:rPr lang="en-US" dirty="0" smtClean="0">
                <a:solidFill>
                  <a:srgbClr val="000000"/>
                </a:solidFill>
                <a:latin typeface="Menlo" charset="0"/>
              </a:rPr>
              <a:t>: </a:t>
            </a:r>
            <a:r>
              <a:rPr lang="en-US" dirty="0">
                <a:solidFill>
                  <a:srgbClr val="A31515"/>
                </a:solidFill>
                <a:latin typeface="Menlo" charset="0"/>
              </a:rPr>
              <a:t>"./Scripts/</a:t>
            </a:r>
            <a:r>
              <a:rPr lang="en-US" dirty="0" err="1">
                <a:solidFill>
                  <a:srgbClr val="A31515"/>
                </a:solidFill>
                <a:latin typeface="Menlo" charset="0"/>
              </a:rPr>
              <a:t>src</a:t>
            </a:r>
            <a:r>
              <a:rPr lang="en-US" dirty="0">
                <a:solidFill>
                  <a:srgbClr val="A31515"/>
                </a:solidFill>
                <a:latin typeface="Menlo" charset="0"/>
              </a:rPr>
              <a:t>/</a:t>
            </a:r>
            <a:r>
              <a:rPr lang="en-US" dirty="0" err="1">
                <a:solidFill>
                  <a:srgbClr val="A31515"/>
                </a:solidFill>
                <a:latin typeface="Menlo" charset="0"/>
              </a:rPr>
              <a:t>contact.js</a:t>
            </a:r>
            <a:r>
              <a:rPr lang="en-US" dirty="0" smtClean="0">
                <a:solidFill>
                  <a:srgbClr val="A31515"/>
                </a:solidFill>
                <a:latin typeface="Menlo" charset="0"/>
              </a:rPr>
              <a:t>"</a:t>
            </a:r>
            <a:endParaRPr lang="en-US" dirty="0">
              <a:solidFill>
                <a:srgbClr val="000000"/>
              </a:solidFill>
              <a:latin typeface="Menlo" charset="0"/>
            </a:endParaRPr>
          </a:p>
          <a:p>
            <a:r>
              <a:rPr lang="en-US" dirty="0" smtClean="0">
                <a:solidFill>
                  <a:srgbClr val="000000"/>
                </a:solidFill>
                <a:latin typeface="Menlo" charset="0"/>
              </a:rPr>
              <a:t>  },</a:t>
            </a:r>
            <a:endParaRPr lang="en-US" dirty="0">
              <a:solidFill>
                <a:srgbClr val="000000"/>
              </a:solidFill>
              <a:latin typeface="Menlo" charset="0"/>
            </a:endParaRPr>
          </a:p>
          <a:p>
            <a:r>
              <a:rPr lang="en-US" dirty="0" smtClean="0">
                <a:solidFill>
                  <a:srgbClr val="000000"/>
                </a:solidFill>
                <a:latin typeface="Menlo" charset="0"/>
              </a:rPr>
              <a:t>  output</a:t>
            </a:r>
            <a:r>
              <a:rPr lang="en-US" dirty="0">
                <a:solidFill>
                  <a:srgbClr val="000000"/>
                </a:solidFill>
                <a:latin typeface="Menlo" charset="0"/>
              </a:rPr>
              <a:t>: {</a:t>
            </a:r>
          </a:p>
          <a:p>
            <a:r>
              <a:rPr lang="en-US" dirty="0" smtClean="0">
                <a:solidFill>
                  <a:srgbClr val="000000"/>
                </a:solidFill>
                <a:latin typeface="Menlo" charset="0"/>
              </a:rPr>
              <a:t>    path</a:t>
            </a:r>
            <a:r>
              <a:rPr lang="en-US" dirty="0">
                <a:solidFill>
                  <a:srgbClr val="000000"/>
                </a:solidFill>
                <a:latin typeface="Menlo" charset="0"/>
              </a:rPr>
              <a:t>: </a:t>
            </a:r>
            <a:r>
              <a:rPr lang="en-US" dirty="0" err="1">
                <a:solidFill>
                  <a:srgbClr val="000000"/>
                </a:solidFill>
                <a:latin typeface="Menlo" charset="0"/>
              </a:rPr>
              <a:t>path.join</a:t>
            </a:r>
            <a:r>
              <a:rPr lang="en-US" dirty="0">
                <a:solidFill>
                  <a:srgbClr val="000000"/>
                </a:solidFill>
                <a:latin typeface="Menlo" charset="0"/>
              </a:rPr>
              <a:t>(</a:t>
            </a:r>
            <a:r>
              <a:rPr lang="en-US" dirty="0" err="1">
                <a:solidFill>
                  <a:srgbClr val="000000"/>
                </a:solidFill>
                <a:latin typeface="Menlo" charset="0"/>
              </a:rPr>
              <a:t>process.cwd</a:t>
            </a:r>
            <a:r>
              <a:rPr lang="en-US" dirty="0">
                <a:solidFill>
                  <a:srgbClr val="000000"/>
                </a:solidFill>
                <a:latin typeface="Menlo" charset="0"/>
              </a:rPr>
              <a:t>(), </a:t>
            </a:r>
            <a:r>
              <a:rPr lang="en-US" dirty="0">
                <a:solidFill>
                  <a:srgbClr val="A31515"/>
                </a:solidFill>
                <a:latin typeface="Menlo" charset="0"/>
              </a:rPr>
              <a:t>"Scripts/</a:t>
            </a:r>
            <a:r>
              <a:rPr lang="en-US" dirty="0" err="1">
                <a:solidFill>
                  <a:srgbClr val="A31515"/>
                </a:solidFill>
                <a:latin typeface="Menlo" charset="0"/>
              </a:rPr>
              <a:t>dist</a:t>
            </a:r>
            <a:r>
              <a:rPr lang="en-US" dirty="0">
                <a:solidFill>
                  <a:srgbClr val="A31515"/>
                </a:solidFill>
                <a:latin typeface="Menlo" charset="0"/>
              </a:rPr>
              <a:t>/"</a:t>
            </a:r>
            <a:r>
              <a:rPr lang="en-US" dirty="0">
                <a:solidFill>
                  <a:srgbClr val="000000"/>
                </a:solidFill>
                <a:latin typeface="Menlo" charset="0"/>
              </a:rPr>
              <a:t>),</a:t>
            </a:r>
          </a:p>
          <a:p>
            <a:r>
              <a:rPr lang="en-US" dirty="0" smtClean="0">
                <a:solidFill>
                  <a:srgbClr val="000000"/>
                </a:solidFill>
                <a:latin typeface="Menlo" charset="0"/>
              </a:rPr>
              <a:t>    filename</a:t>
            </a:r>
            <a:r>
              <a:rPr lang="en-US" dirty="0">
                <a:solidFill>
                  <a:srgbClr val="000000"/>
                </a:solidFill>
                <a:latin typeface="Menlo" charset="0"/>
              </a:rPr>
              <a:t>: </a:t>
            </a:r>
            <a:r>
              <a:rPr lang="en-US" dirty="0">
                <a:solidFill>
                  <a:srgbClr val="A31515"/>
                </a:solidFill>
                <a:latin typeface="Menlo" charset="0"/>
              </a:rPr>
              <a:t>"[name].</a:t>
            </a:r>
            <a:r>
              <a:rPr lang="en-US" dirty="0" err="1">
                <a:solidFill>
                  <a:srgbClr val="A31515"/>
                </a:solidFill>
                <a:latin typeface="Menlo" charset="0"/>
              </a:rPr>
              <a:t>js</a:t>
            </a:r>
            <a:r>
              <a:rPr lang="en-US" dirty="0">
                <a:solidFill>
                  <a:srgbClr val="A31515"/>
                </a:solidFill>
                <a:latin typeface="Menlo" charset="0"/>
              </a:rPr>
              <a:t>"</a:t>
            </a:r>
            <a:endParaRPr lang="en-US" dirty="0">
              <a:solidFill>
                <a:srgbClr val="000000"/>
              </a:solidFill>
              <a:latin typeface="Menlo" charset="0"/>
            </a:endParaRPr>
          </a:p>
          <a:p>
            <a:r>
              <a:rPr lang="en-US" dirty="0" smtClean="0">
                <a:solidFill>
                  <a:srgbClr val="000000"/>
                </a:solidFill>
                <a:latin typeface="Menlo" charset="0"/>
              </a:rPr>
              <a:t>  }</a:t>
            </a:r>
            <a:endParaRPr lang="en-US" dirty="0">
              <a:solidFill>
                <a:srgbClr val="000000"/>
              </a:solidFill>
              <a:latin typeface="Menlo" charset="0"/>
            </a:endParaRPr>
          </a:p>
          <a:p>
            <a:r>
              <a:rPr lang="en-US" dirty="0">
                <a:solidFill>
                  <a:srgbClr val="000000"/>
                </a:solidFill>
                <a:latin typeface="Menlo" charset="0"/>
              </a:rPr>
              <a:t>};</a:t>
            </a:r>
          </a:p>
          <a:p>
            <a:r>
              <a:rPr lang="en-US" dirty="0">
                <a:solidFill>
                  <a:srgbClr val="000000"/>
                </a:solidFill>
                <a:latin typeface="Menlo" charset="0"/>
              </a:rPr>
              <a:t/>
            </a:r>
            <a:br>
              <a:rPr lang="en-US" dirty="0">
                <a:solidFill>
                  <a:srgbClr val="000000"/>
                </a:solidFill>
                <a:latin typeface="Menlo" charset="0"/>
              </a:rPr>
            </a:br>
            <a:endParaRPr lang="en-US" b="0" dirty="0">
              <a:solidFill>
                <a:srgbClr val="000000"/>
              </a:solidFill>
              <a:effectLst/>
              <a:latin typeface="Menlo" charset="0"/>
            </a:endParaRPr>
          </a:p>
        </p:txBody>
      </p:sp>
      <p:sp>
        <p:nvSpPr>
          <p:cNvPr id="5" name="Rectangle 4"/>
          <p:cNvSpPr/>
          <p:nvPr/>
        </p:nvSpPr>
        <p:spPr>
          <a:xfrm>
            <a:off x="3602629" y="6260815"/>
            <a:ext cx="6870535" cy="430887"/>
          </a:xfrm>
          <a:prstGeom prst="rect">
            <a:avLst/>
          </a:prstGeom>
          <a:solidFill>
            <a:srgbClr val="FFFF00"/>
          </a:solidFill>
        </p:spPr>
        <p:txBody>
          <a:bodyPr wrap="none">
            <a:spAutoFit/>
          </a:bodyPr>
          <a:lstStyle/>
          <a:p>
            <a:pPr lvl="1"/>
            <a:r>
              <a:rPr lang="en-US" sz="2200"/>
              <a:t>Može</a:t>
            </a:r>
            <a:r>
              <a:rPr lang="en-US" sz="2200" dirty="0"/>
              <a:t> </a:t>
            </a:r>
            <a:r>
              <a:rPr lang="en-US" sz="2200" dirty="0" err="1"/>
              <a:t>i</a:t>
            </a:r>
            <a:r>
              <a:rPr lang="en-US" sz="2200" dirty="0"/>
              <a:t> </a:t>
            </a:r>
            <a:r>
              <a:rPr lang="en-US" sz="2200" dirty="0" err="1"/>
              <a:t>dinamično</a:t>
            </a:r>
            <a:r>
              <a:rPr lang="en-US" sz="2200" dirty="0"/>
              <a:t> (</a:t>
            </a:r>
            <a:r>
              <a:rPr lang="en-US" sz="2200" dirty="0" err="1"/>
              <a:t>konfiguracija</a:t>
            </a:r>
            <a:r>
              <a:rPr lang="en-US" sz="2200" dirty="0"/>
              <a:t> je </a:t>
            </a:r>
            <a:r>
              <a:rPr lang="en-US" sz="2200" dirty="0" err="1"/>
              <a:t>običan</a:t>
            </a:r>
            <a:r>
              <a:rPr lang="en-US" sz="2200" dirty="0"/>
              <a:t> JavaScript...)</a:t>
            </a:r>
            <a:endParaRPr lang="en-US" sz="2200" dirty="0"/>
          </a:p>
        </p:txBody>
      </p:sp>
    </p:spTree>
    <p:extLst>
      <p:ext uri="{BB962C8B-B14F-4D97-AF65-F5344CB8AC3E}">
        <p14:creationId xmlns:p14="http://schemas.microsoft.com/office/powerpoint/2010/main" val="1293581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t>1) </a:t>
            </a:r>
            <a:r>
              <a:rPr lang="en-US" dirty="0" err="1" smtClean="0"/>
              <a:t>Normalan</a:t>
            </a:r>
            <a:r>
              <a:rPr lang="en-US" dirty="0" smtClean="0"/>
              <a:t> </a:t>
            </a:r>
            <a:r>
              <a:rPr lang="en-US" dirty="0" err="1" smtClean="0"/>
              <a:t>jezik</a:t>
            </a:r>
            <a:endParaRPr lang="en-US" dirty="0"/>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dirty="0" smtClean="0"/>
              <a:t>) </a:t>
            </a:r>
            <a:r>
              <a:rPr lang="en-US" dirty="0" err="1" smtClean="0"/>
              <a:t>Ispomoć</a:t>
            </a:r>
            <a:r>
              <a:rPr lang="en-US" dirty="0" smtClean="0"/>
              <a:t> </a:t>
            </a:r>
            <a:r>
              <a:rPr lang="en-US" dirty="0" err="1" smtClean="0"/>
              <a:t>prilikom</a:t>
            </a:r>
            <a:r>
              <a:rPr lang="en-US" dirty="0" smtClean="0"/>
              <a:t> </a:t>
            </a:r>
            <a:r>
              <a:rPr lang="en-US" dirty="0" err="1" smtClean="0"/>
              <a:t>čovječnosti</a:t>
            </a:r>
            <a:endParaRPr lang="en-US" dirty="0" smtClean="0"/>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3) </a:t>
            </a:r>
            <a:r>
              <a:rPr lang="en-US" dirty="0" err="1" smtClean="0"/>
              <a:t>Podrška</a:t>
            </a:r>
            <a:r>
              <a:rPr lang="en-US" dirty="0" smtClean="0"/>
              <a:t> </a:t>
            </a:r>
            <a:r>
              <a:rPr lang="en-US" dirty="0" err="1" smtClean="0"/>
              <a:t>za</a:t>
            </a:r>
            <a:r>
              <a:rPr lang="en-US" dirty="0" smtClean="0"/>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1">
                    <a:lumMod val="20000"/>
                    <a:lumOff val="80000"/>
                  </a:schemeClr>
                </a:solidFill>
              </a:rPr>
              <a:t>4) </a:t>
            </a:r>
            <a:r>
              <a:rPr lang="en-US" dirty="0" err="1" smtClean="0">
                <a:solidFill>
                  <a:schemeClr val="accent1">
                    <a:lumMod val="20000"/>
                    <a:lumOff val="80000"/>
                  </a:schemeClr>
                </a:solidFill>
              </a:rPr>
              <a:t>Podrška</a:t>
            </a:r>
            <a:r>
              <a:rPr lang="en-US" dirty="0" smtClean="0">
                <a:solidFill>
                  <a:schemeClr val="accent1">
                    <a:lumMod val="20000"/>
                    <a:lumOff val="80000"/>
                  </a:schemeClr>
                </a:solidFill>
              </a:rPr>
              <a:t> </a:t>
            </a:r>
            <a:r>
              <a:rPr lang="en-US" dirty="0" err="1" smtClean="0">
                <a:solidFill>
                  <a:schemeClr val="accent1">
                    <a:lumMod val="20000"/>
                    <a:lumOff val="80000"/>
                  </a:schemeClr>
                </a:solidFill>
              </a:rPr>
              <a:t>za</a:t>
            </a:r>
            <a:r>
              <a:rPr lang="en-US" dirty="0" smtClean="0">
                <a:solidFill>
                  <a:schemeClr val="accent1">
                    <a:lumMod val="20000"/>
                    <a:lumOff val="80000"/>
                  </a:schemeClr>
                </a:solidFill>
              </a:rPr>
              <a:t> </a:t>
            </a:r>
            <a:r>
              <a:rPr lang="en-US" dirty="0" err="1" smtClean="0">
                <a:solidFill>
                  <a:schemeClr val="accent1">
                    <a:lumMod val="20000"/>
                    <a:lumOff val="80000"/>
                  </a:schemeClr>
                </a:solidFill>
              </a:rPr>
              <a:t>upravljanje</a:t>
            </a:r>
            <a:r>
              <a:rPr lang="en-US" dirty="0" smtClean="0">
                <a:solidFill>
                  <a:schemeClr val="accent1">
                    <a:lumMod val="20000"/>
                    <a:lumOff val="80000"/>
                  </a:schemeClr>
                </a:solidFill>
              </a:rPr>
              <a:t> </a:t>
            </a:r>
            <a:r>
              <a:rPr lang="en-US" dirty="0" err="1" smtClean="0">
                <a:solidFill>
                  <a:schemeClr val="accent1">
                    <a:lumMod val="20000"/>
                    <a:lumOff val="80000"/>
                  </a:schemeClr>
                </a:solidFill>
              </a:rPr>
              <a:t>paketima</a:t>
            </a:r>
            <a:r>
              <a:rPr lang="en-US" dirty="0" smtClean="0">
                <a:solidFill>
                  <a:schemeClr val="accent1">
                    <a:lumMod val="20000"/>
                    <a:lumOff val="80000"/>
                  </a:schemeClr>
                </a:solidFill>
              </a:rPr>
              <a:t> </a:t>
            </a:r>
            <a:r>
              <a:rPr lang="en-US" dirty="0" err="1" smtClean="0">
                <a:solidFill>
                  <a:schemeClr val="accent1">
                    <a:lumMod val="20000"/>
                    <a:lumOff val="80000"/>
                  </a:schemeClr>
                </a:solidFill>
              </a:rPr>
              <a:t>i</a:t>
            </a:r>
            <a:r>
              <a:rPr lang="en-US" dirty="0" smtClean="0">
                <a:solidFill>
                  <a:schemeClr val="accent1">
                    <a:lumMod val="20000"/>
                    <a:lumOff val="80000"/>
                  </a:schemeClr>
                </a:solidFill>
              </a:rPr>
              <a:t> </a:t>
            </a:r>
            <a:r>
              <a:rPr lang="en-US" dirty="0" err="1" smtClean="0">
                <a:solidFill>
                  <a:schemeClr val="accent1">
                    <a:lumMod val="20000"/>
                    <a:lumOff val="80000"/>
                  </a:schemeClr>
                </a:solidFill>
              </a:rPr>
              <a:t>projektom</a:t>
            </a:r>
            <a:endParaRPr lang="en-US" dirty="0" smtClean="0">
              <a:solidFill>
                <a:schemeClr val="accent1">
                  <a:lumMod val="20000"/>
                  <a:lumOff val="80000"/>
                </a:schemeClr>
              </a:solidFill>
            </a:endParaRPr>
          </a:p>
        </p:txBody>
      </p:sp>
    </p:spTree>
    <p:extLst>
      <p:ext uri="{BB962C8B-B14F-4D97-AF65-F5344CB8AC3E}">
        <p14:creationId xmlns:p14="http://schemas.microsoft.com/office/powerpoint/2010/main" val="1020237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solidFill>
                  <a:schemeClr val="tx2">
                    <a:lumMod val="20000"/>
                    <a:lumOff val="80000"/>
                  </a:schemeClr>
                </a:solidFill>
              </a:rPr>
              <a:t>1) </a:t>
            </a:r>
            <a:r>
              <a:rPr lang="en-US" dirty="0" err="1" smtClean="0">
                <a:solidFill>
                  <a:schemeClr val="tx2">
                    <a:lumMod val="20000"/>
                    <a:lumOff val="80000"/>
                  </a:schemeClr>
                </a:solidFill>
              </a:rPr>
              <a:t>Normalan</a:t>
            </a:r>
            <a:r>
              <a:rPr lang="en-US" dirty="0" smtClean="0">
                <a:solidFill>
                  <a:schemeClr val="tx2">
                    <a:lumMod val="20000"/>
                    <a:lumOff val="80000"/>
                  </a:schemeClr>
                </a:solidFill>
              </a:rPr>
              <a:t> </a:t>
            </a:r>
            <a:r>
              <a:rPr lang="en-US" dirty="0" err="1" smtClean="0">
                <a:solidFill>
                  <a:schemeClr val="tx2">
                    <a:lumMod val="20000"/>
                    <a:lumOff val="80000"/>
                  </a:schemeClr>
                </a:solidFill>
              </a:rPr>
              <a:t>jezik</a:t>
            </a:r>
            <a:endParaRPr lang="en-US" dirty="0">
              <a:solidFill>
                <a:schemeClr val="tx2">
                  <a:lumMod val="20000"/>
                  <a:lumOff val="80000"/>
                </a:schemeClr>
              </a:solidFill>
            </a:endParaRPr>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dirty="0" smtClean="0"/>
              <a:t>) </a:t>
            </a:r>
            <a:r>
              <a:rPr lang="en-US" dirty="0" err="1" smtClean="0"/>
              <a:t>Ispomoć</a:t>
            </a:r>
            <a:r>
              <a:rPr lang="en-US" dirty="0" smtClean="0"/>
              <a:t> </a:t>
            </a:r>
            <a:r>
              <a:rPr lang="en-US" dirty="0" err="1" smtClean="0"/>
              <a:t>prilikom</a:t>
            </a:r>
            <a:r>
              <a:rPr lang="en-US" dirty="0" smtClean="0"/>
              <a:t> </a:t>
            </a:r>
            <a:r>
              <a:rPr lang="en-US" dirty="0" err="1" smtClean="0"/>
              <a:t>čovječnosti</a:t>
            </a:r>
            <a:endParaRPr lang="en-US" dirty="0" smtClean="0"/>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2">
                    <a:lumMod val="20000"/>
                    <a:lumOff val="80000"/>
                  </a:schemeClr>
                </a:solidFill>
              </a:rPr>
              <a:t>3) </a:t>
            </a:r>
            <a:r>
              <a:rPr lang="en-US" dirty="0" err="1" smtClean="0">
                <a:solidFill>
                  <a:schemeClr val="tx2">
                    <a:lumMod val="20000"/>
                    <a:lumOff val="80000"/>
                  </a:schemeClr>
                </a:solidFill>
              </a:rPr>
              <a:t>Podrška</a:t>
            </a:r>
            <a:r>
              <a:rPr lang="en-US" dirty="0" smtClean="0">
                <a:solidFill>
                  <a:schemeClr val="tx2">
                    <a:lumMod val="20000"/>
                    <a:lumOff val="80000"/>
                  </a:schemeClr>
                </a:solidFill>
              </a:rPr>
              <a:t> </a:t>
            </a:r>
            <a:r>
              <a:rPr lang="en-US" dirty="0" err="1" smtClean="0">
                <a:solidFill>
                  <a:schemeClr val="tx2">
                    <a:lumMod val="20000"/>
                    <a:lumOff val="80000"/>
                  </a:schemeClr>
                </a:solidFill>
              </a:rPr>
              <a:t>za</a:t>
            </a:r>
            <a:r>
              <a:rPr lang="en-US" dirty="0" smtClean="0">
                <a:solidFill>
                  <a:schemeClr val="tx2">
                    <a:lumMod val="20000"/>
                    <a:lumOff val="80000"/>
                  </a:schemeClr>
                </a:solidFill>
              </a:rPr>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1">
                    <a:lumMod val="20000"/>
                    <a:lumOff val="80000"/>
                  </a:schemeClr>
                </a:solidFill>
              </a:rPr>
              <a:t>4) </a:t>
            </a:r>
            <a:r>
              <a:rPr lang="en-US" dirty="0" err="1" smtClean="0">
                <a:solidFill>
                  <a:schemeClr val="accent1">
                    <a:lumMod val="20000"/>
                    <a:lumOff val="80000"/>
                  </a:schemeClr>
                </a:solidFill>
              </a:rPr>
              <a:t>Podrška</a:t>
            </a:r>
            <a:r>
              <a:rPr lang="en-US" dirty="0" smtClean="0">
                <a:solidFill>
                  <a:schemeClr val="accent1">
                    <a:lumMod val="20000"/>
                    <a:lumOff val="80000"/>
                  </a:schemeClr>
                </a:solidFill>
              </a:rPr>
              <a:t> </a:t>
            </a:r>
            <a:r>
              <a:rPr lang="en-US" dirty="0" err="1" smtClean="0">
                <a:solidFill>
                  <a:schemeClr val="accent1">
                    <a:lumMod val="20000"/>
                    <a:lumOff val="80000"/>
                  </a:schemeClr>
                </a:solidFill>
              </a:rPr>
              <a:t>za</a:t>
            </a:r>
            <a:r>
              <a:rPr lang="en-US" dirty="0" smtClean="0">
                <a:solidFill>
                  <a:schemeClr val="accent1">
                    <a:lumMod val="20000"/>
                    <a:lumOff val="80000"/>
                  </a:schemeClr>
                </a:solidFill>
              </a:rPr>
              <a:t> </a:t>
            </a:r>
            <a:r>
              <a:rPr lang="en-US" dirty="0" err="1" smtClean="0">
                <a:solidFill>
                  <a:schemeClr val="accent1">
                    <a:lumMod val="20000"/>
                    <a:lumOff val="80000"/>
                  </a:schemeClr>
                </a:solidFill>
              </a:rPr>
              <a:t>upravljanje</a:t>
            </a:r>
            <a:r>
              <a:rPr lang="en-US" dirty="0" smtClean="0">
                <a:solidFill>
                  <a:schemeClr val="accent1">
                    <a:lumMod val="20000"/>
                    <a:lumOff val="80000"/>
                  </a:schemeClr>
                </a:solidFill>
              </a:rPr>
              <a:t> </a:t>
            </a:r>
            <a:r>
              <a:rPr lang="en-US" dirty="0" err="1" smtClean="0">
                <a:solidFill>
                  <a:schemeClr val="accent1">
                    <a:lumMod val="20000"/>
                    <a:lumOff val="80000"/>
                  </a:schemeClr>
                </a:solidFill>
              </a:rPr>
              <a:t>paketima</a:t>
            </a:r>
            <a:r>
              <a:rPr lang="en-US" dirty="0" smtClean="0">
                <a:solidFill>
                  <a:schemeClr val="accent1">
                    <a:lumMod val="20000"/>
                    <a:lumOff val="80000"/>
                  </a:schemeClr>
                </a:solidFill>
              </a:rPr>
              <a:t> </a:t>
            </a:r>
            <a:r>
              <a:rPr lang="en-US" dirty="0" err="1" smtClean="0">
                <a:solidFill>
                  <a:schemeClr val="accent1">
                    <a:lumMod val="20000"/>
                    <a:lumOff val="80000"/>
                  </a:schemeClr>
                </a:solidFill>
              </a:rPr>
              <a:t>i</a:t>
            </a:r>
            <a:r>
              <a:rPr lang="en-US" dirty="0" smtClean="0">
                <a:solidFill>
                  <a:schemeClr val="accent1">
                    <a:lumMod val="20000"/>
                    <a:lumOff val="80000"/>
                  </a:schemeClr>
                </a:solidFill>
              </a:rPr>
              <a:t> </a:t>
            </a:r>
            <a:r>
              <a:rPr lang="en-US" dirty="0" err="1" smtClean="0">
                <a:solidFill>
                  <a:schemeClr val="accent1">
                    <a:lumMod val="20000"/>
                    <a:lumOff val="80000"/>
                  </a:schemeClr>
                </a:solidFill>
              </a:rPr>
              <a:t>projektom</a:t>
            </a:r>
            <a:endParaRPr lang="en-US" dirty="0" smtClean="0">
              <a:solidFill>
                <a:schemeClr val="accent1">
                  <a:lumMod val="20000"/>
                  <a:lumOff val="80000"/>
                </a:schemeClr>
              </a:solidFill>
            </a:endParaRPr>
          </a:p>
        </p:txBody>
      </p:sp>
    </p:spTree>
    <p:extLst>
      <p:ext uri="{BB962C8B-B14F-4D97-AF65-F5344CB8AC3E}">
        <p14:creationId xmlns:p14="http://schemas.microsoft.com/office/powerpoint/2010/main" val="182009170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Razvojni</a:t>
            </a:r>
            <a:r>
              <a:rPr lang="en-US" dirty="0" smtClean="0"/>
              <a:t> </a:t>
            </a:r>
            <a:r>
              <a:rPr lang="en-US" dirty="0" err="1" smtClean="0"/>
              <a:t>alati</a:t>
            </a:r>
            <a:endParaRPr lang="en-US" dirty="0"/>
          </a:p>
        </p:txBody>
      </p:sp>
      <p:sp>
        <p:nvSpPr>
          <p:cNvPr id="3" name="Text Placeholder 2"/>
          <p:cNvSpPr>
            <a:spLocks noGrp="1"/>
          </p:cNvSpPr>
          <p:nvPr>
            <p:ph type="body" sz="quarter" idx="13"/>
          </p:nvPr>
        </p:nvSpPr>
        <p:spPr/>
        <p:txBody>
          <a:bodyPr/>
          <a:lstStyle/>
          <a:p>
            <a:r>
              <a:rPr lang="en-US" dirty="0" err="1" smtClean="0"/>
              <a:t>Može</a:t>
            </a:r>
            <a:r>
              <a:rPr lang="en-US" dirty="0" smtClean="0"/>
              <a:t> Visual Studio </a:t>
            </a:r>
            <a:r>
              <a:rPr lang="en-US" dirty="0" err="1" smtClean="0"/>
              <a:t>ali</a:t>
            </a:r>
            <a:r>
              <a:rPr lang="en-US" dirty="0" smtClean="0"/>
              <a:t>... Visual Studio Code </a:t>
            </a:r>
            <a:r>
              <a:rPr lang="en-US" dirty="0" err="1" smtClean="0"/>
              <a:t>za</a:t>
            </a:r>
            <a:r>
              <a:rPr lang="en-US" dirty="0" smtClean="0"/>
              <a:t> JavaScript</a:t>
            </a:r>
          </a:p>
          <a:p>
            <a:pPr lvl="1"/>
            <a:r>
              <a:rPr lang="en-US" dirty="0" smtClean="0"/>
              <a:t>I </a:t>
            </a:r>
            <a:r>
              <a:rPr lang="en-US" dirty="0" err="1" smtClean="0"/>
              <a:t>zamišljen</a:t>
            </a:r>
            <a:r>
              <a:rPr lang="en-US" dirty="0" smtClean="0"/>
              <a:t> </a:t>
            </a:r>
            <a:r>
              <a:rPr lang="en-US" dirty="0" err="1" smtClean="0"/>
              <a:t>za</a:t>
            </a:r>
            <a:r>
              <a:rPr lang="en-US" dirty="0" smtClean="0"/>
              <a:t> </a:t>
            </a:r>
            <a:r>
              <a:rPr lang="en-US" dirty="0" err="1" smtClean="0"/>
              <a:t>ovakve</a:t>
            </a:r>
            <a:r>
              <a:rPr lang="en-US" dirty="0" smtClean="0"/>
              <a:t> </a:t>
            </a:r>
            <a:r>
              <a:rPr lang="en-US" dirty="0" err="1" smtClean="0"/>
              <a:t>projekte</a:t>
            </a:r>
            <a:endParaRPr lang="en-US" dirty="0" smtClean="0"/>
          </a:p>
          <a:p>
            <a:pPr lvl="1"/>
            <a:r>
              <a:rPr lang="en-US" dirty="0" err="1"/>
              <a:t>Prepun</a:t>
            </a:r>
            <a:r>
              <a:rPr lang="en-US" dirty="0"/>
              <a:t> </a:t>
            </a:r>
            <a:r>
              <a:rPr lang="en-US" dirty="0" err="1"/>
              <a:t>korisnih</a:t>
            </a:r>
            <a:r>
              <a:rPr lang="en-US" dirty="0"/>
              <a:t> </a:t>
            </a:r>
            <a:r>
              <a:rPr lang="en-US" dirty="0" err="1" smtClean="0"/>
              <a:t>ekstenzija</a:t>
            </a:r>
            <a:endParaRPr lang="en-US" dirty="0" smtClean="0"/>
          </a:p>
          <a:p>
            <a:pPr lvl="1"/>
            <a:r>
              <a:rPr lang="en-US" dirty="0" err="1" smtClean="0"/>
              <a:t>Odlična</a:t>
            </a:r>
            <a:r>
              <a:rPr lang="en-US" dirty="0" smtClean="0"/>
              <a:t> </a:t>
            </a:r>
            <a:r>
              <a:rPr lang="en-US" dirty="0" err="1" smtClean="0"/>
              <a:t>integracija</a:t>
            </a:r>
            <a:r>
              <a:rPr lang="en-US" dirty="0" smtClean="0"/>
              <a:t> s Typescript </a:t>
            </a:r>
            <a:r>
              <a:rPr lang="en-US" dirty="0" err="1" smtClean="0"/>
              <a:t>kompajlerom</a:t>
            </a:r>
            <a:r>
              <a:rPr lang="en-US" dirty="0" smtClean="0"/>
              <a:t> (</a:t>
            </a:r>
            <a:r>
              <a:rPr lang="en-US" dirty="0" err="1" smtClean="0"/>
              <a:t>pomaže</a:t>
            </a:r>
            <a:r>
              <a:rPr lang="en-US" dirty="0" smtClean="0"/>
              <a:t> </a:t>
            </a:r>
            <a:r>
              <a:rPr lang="en-US" dirty="0" err="1" smtClean="0"/>
              <a:t>i</a:t>
            </a:r>
            <a:r>
              <a:rPr lang="en-US" dirty="0" smtClean="0"/>
              <a:t> </a:t>
            </a:r>
            <a:r>
              <a:rPr lang="en-US" dirty="0" err="1" smtClean="0"/>
              <a:t>kad</a:t>
            </a:r>
            <a:r>
              <a:rPr lang="en-US" dirty="0" smtClean="0"/>
              <a:t> se .</a:t>
            </a:r>
            <a:r>
              <a:rPr lang="en-US" dirty="0" err="1" smtClean="0"/>
              <a:t>ts</a:t>
            </a:r>
            <a:r>
              <a:rPr lang="en-US" dirty="0" smtClean="0"/>
              <a:t> ne </a:t>
            </a:r>
            <a:r>
              <a:rPr lang="en-US" dirty="0" err="1" smtClean="0"/>
              <a:t>koristi</a:t>
            </a:r>
            <a:r>
              <a:rPr lang="en-US" dirty="0" smtClean="0"/>
              <a:t>)</a:t>
            </a:r>
          </a:p>
          <a:p>
            <a:endParaRPr lang="en-US" dirty="0" smtClean="0"/>
          </a:p>
          <a:p>
            <a:r>
              <a:rPr lang="en-US" dirty="0" smtClean="0"/>
              <a:t>Typescript</a:t>
            </a:r>
          </a:p>
          <a:p>
            <a:pPr lvl="1"/>
            <a:r>
              <a:rPr lang="en-US" dirty="0" err="1" smtClean="0"/>
              <a:t>Čudo</a:t>
            </a:r>
            <a:r>
              <a:rPr lang="en-US" dirty="0" smtClean="0"/>
              <a:t> </a:t>
            </a:r>
            <a:r>
              <a:rPr lang="en-US" dirty="0" smtClean="0">
                <a:sym typeface="Wingdings"/>
              </a:rPr>
              <a:t> </a:t>
            </a:r>
            <a:endParaRPr lang="en-US" dirty="0"/>
          </a:p>
        </p:txBody>
      </p:sp>
    </p:spTree>
    <p:extLst>
      <p:ext uri="{BB962C8B-B14F-4D97-AF65-F5344CB8AC3E}">
        <p14:creationId xmlns:p14="http://schemas.microsoft.com/office/powerpoint/2010/main" val="265094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smtClean="0"/>
              <a:t>Dvije</a:t>
            </a:r>
            <a:r>
              <a:rPr lang="en-US" dirty="0" smtClean="0"/>
              <a:t> </a:t>
            </a:r>
            <a:r>
              <a:rPr lang="en-US" dirty="0" err="1" smtClean="0"/>
              <a:t>klase</a:t>
            </a:r>
            <a:r>
              <a:rPr lang="en-US" dirty="0" smtClean="0"/>
              <a:t> </a:t>
            </a:r>
            <a:r>
              <a:rPr lang="en-US" dirty="0" err="1" smtClean="0"/>
              <a:t>tehnologija</a:t>
            </a:r>
            <a:r>
              <a:rPr lang="en-US" dirty="0" smtClean="0"/>
              <a:t> u JavaScript </a:t>
            </a:r>
            <a:r>
              <a:rPr lang="en-US" dirty="0" err="1" smtClean="0"/>
              <a:t>ekosistemu</a:t>
            </a:r>
            <a:endParaRPr lang="en-US" dirty="0"/>
          </a:p>
        </p:txBody>
      </p:sp>
      <p:sp>
        <p:nvSpPr>
          <p:cNvPr id="21" name="Text Placeholder 20"/>
          <p:cNvSpPr>
            <a:spLocks noGrp="1"/>
          </p:cNvSpPr>
          <p:nvPr>
            <p:ph type="body" sz="quarter" idx="38"/>
          </p:nvPr>
        </p:nvSpPr>
        <p:spPr/>
        <p:txBody>
          <a:bodyPr/>
          <a:lstStyle/>
          <a:p>
            <a:r>
              <a:rPr lang="en-US" sz="1600" b="1" dirty="0" err="1" smtClean="0"/>
              <a:t>Izrada</a:t>
            </a:r>
            <a:r>
              <a:rPr lang="en-US" sz="1600" b="1" dirty="0" smtClean="0"/>
              <a:t> </a:t>
            </a:r>
            <a:r>
              <a:rPr lang="en-US" sz="1600" b="1" dirty="0" err="1" smtClean="0"/>
              <a:t>serverskih</a:t>
            </a:r>
            <a:r>
              <a:rPr lang="en-US" sz="1600" b="1" dirty="0" smtClean="0"/>
              <a:t> </a:t>
            </a:r>
            <a:r>
              <a:rPr lang="en-US" sz="1600" b="1" dirty="0" err="1" smtClean="0"/>
              <a:t>aplikacija</a:t>
            </a:r>
            <a:endParaRPr lang="en-US" sz="1600" b="1" dirty="0"/>
          </a:p>
          <a:p>
            <a:pPr marL="171450" indent="-171450">
              <a:buFontTx/>
              <a:buChar char="-"/>
            </a:pPr>
            <a:r>
              <a:rPr lang="en-US" sz="1400" b="1" dirty="0" err="1" smtClean="0"/>
              <a:t>NodeJS</a:t>
            </a:r>
            <a:r>
              <a:rPr lang="en-US" sz="1400" b="1" dirty="0" smtClean="0"/>
              <a:t> </a:t>
            </a:r>
            <a:r>
              <a:rPr lang="en-US" sz="1400" b="1" dirty="0" err="1" smtClean="0"/>
              <a:t>i</a:t>
            </a:r>
            <a:r>
              <a:rPr lang="en-US" sz="1400" b="1" dirty="0" smtClean="0"/>
              <a:t> Express</a:t>
            </a:r>
          </a:p>
          <a:p>
            <a:r>
              <a:rPr lang="en-US" sz="1600" b="1" dirty="0" err="1" smtClean="0"/>
              <a:t>Izrada</a:t>
            </a:r>
            <a:r>
              <a:rPr lang="en-US" sz="1600" b="1" dirty="0" smtClean="0"/>
              <a:t> web </a:t>
            </a:r>
            <a:r>
              <a:rPr lang="en-US" sz="1600" b="1" dirty="0" err="1" smtClean="0"/>
              <a:t>klijenata</a:t>
            </a:r>
            <a:endParaRPr lang="en-US" sz="1600" b="1" dirty="0" smtClean="0"/>
          </a:p>
          <a:p>
            <a:pPr marL="171450" indent="-171450">
              <a:buFontTx/>
              <a:buChar char="-"/>
            </a:pPr>
            <a:r>
              <a:rPr lang="en-US" sz="1400" dirty="0" smtClean="0"/>
              <a:t>React, Angular, </a:t>
            </a:r>
            <a:r>
              <a:rPr lang="en-US" sz="1400" dirty="0" err="1" smtClean="0"/>
              <a:t>Vue</a:t>
            </a:r>
            <a:r>
              <a:rPr lang="en-US" sz="1400" dirty="0" smtClean="0"/>
              <a:t> ...</a:t>
            </a:r>
          </a:p>
          <a:p>
            <a:r>
              <a:rPr lang="en-US" sz="1600" b="1" dirty="0" err="1" smtClean="0"/>
              <a:t>Izrada</a:t>
            </a:r>
            <a:r>
              <a:rPr lang="en-US" sz="1600" b="1" dirty="0" smtClean="0"/>
              <a:t> </a:t>
            </a:r>
            <a:r>
              <a:rPr lang="en-US" sz="1600" b="1" dirty="0" err="1" smtClean="0"/>
              <a:t>mobilnih</a:t>
            </a:r>
            <a:r>
              <a:rPr lang="en-US" sz="1600" b="1" dirty="0" smtClean="0"/>
              <a:t> </a:t>
            </a:r>
            <a:r>
              <a:rPr lang="en-US" sz="1600" b="1" dirty="0" err="1" smtClean="0"/>
              <a:t>klijenata</a:t>
            </a:r>
            <a:endParaRPr lang="en-US" sz="1600" b="1" dirty="0" smtClean="0"/>
          </a:p>
          <a:p>
            <a:pPr marL="171450" indent="-171450">
              <a:buFontTx/>
              <a:buChar char="-"/>
            </a:pPr>
            <a:r>
              <a:rPr lang="en-US" sz="1400" dirty="0" err="1" smtClean="0"/>
              <a:t>ReactNative</a:t>
            </a:r>
            <a:r>
              <a:rPr lang="en-US" sz="1400" dirty="0" smtClean="0"/>
              <a:t>, Cordova</a:t>
            </a:r>
          </a:p>
          <a:p>
            <a:r>
              <a:rPr lang="en-US" sz="1400" b="1" dirty="0" err="1" smtClean="0"/>
              <a:t>Biblioteke</a:t>
            </a:r>
            <a:endParaRPr lang="en-US" sz="1400" b="1" dirty="0"/>
          </a:p>
          <a:p>
            <a:pPr marL="171450" indent="-171450">
              <a:buFontTx/>
              <a:buChar char="-"/>
            </a:pPr>
            <a:r>
              <a:rPr lang="en-US" sz="1400" dirty="0" err="1" smtClean="0"/>
              <a:t>Axios</a:t>
            </a:r>
            <a:r>
              <a:rPr lang="en-US" sz="1400" dirty="0" smtClean="0"/>
              <a:t>, </a:t>
            </a:r>
            <a:r>
              <a:rPr lang="en-US" sz="1400" dirty="0" err="1" smtClean="0"/>
              <a:t>Lodash</a:t>
            </a:r>
            <a:r>
              <a:rPr lang="en-US" sz="1400" dirty="0" smtClean="0"/>
              <a:t>, </a:t>
            </a:r>
            <a:r>
              <a:rPr lang="en-US" sz="1400" dirty="0" err="1" smtClean="0"/>
              <a:t>Moment.js</a:t>
            </a:r>
            <a:r>
              <a:rPr lang="en-US" sz="1400" dirty="0" smtClean="0"/>
              <a:t>, JQuery ...</a:t>
            </a:r>
          </a:p>
          <a:p>
            <a:pPr marL="171450" indent="-171450">
              <a:buFontTx/>
              <a:buChar char="-"/>
            </a:pPr>
            <a:endParaRPr lang="en-US" dirty="0" smtClean="0"/>
          </a:p>
          <a:p>
            <a:pPr marL="171450" indent="-171450">
              <a:buFontTx/>
              <a:buChar char="-"/>
            </a:pPr>
            <a:endParaRPr lang="en-US" dirty="0" smtClean="0"/>
          </a:p>
          <a:p>
            <a:pPr marL="171450" indent="-171450">
              <a:buFontTx/>
              <a:buChar char="-"/>
            </a:pPr>
            <a:endParaRPr lang="en-US" dirty="0"/>
          </a:p>
        </p:txBody>
      </p:sp>
      <p:sp>
        <p:nvSpPr>
          <p:cNvPr id="5" name="Text Placeholder 4"/>
          <p:cNvSpPr>
            <a:spLocks noGrp="1"/>
          </p:cNvSpPr>
          <p:nvPr>
            <p:ph type="body" sz="quarter" idx="29"/>
          </p:nvPr>
        </p:nvSpPr>
        <p:spPr>
          <a:prstGeom prst="rect">
            <a:avLst/>
          </a:prstGeom>
        </p:spPr>
        <p:txBody>
          <a:bodyPr/>
          <a:lstStyle/>
          <a:p>
            <a:r>
              <a:rPr lang="en-US" b="1" dirty="0" err="1" smtClean="0">
                <a:solidFill>
                  <a:schemeClr val="tx1"/>
                </a:solidFill>
              </a:rPr>
              <a:t>Aplikacijski</a:t>
            </a:r>
            <a:r>
              <a:rPr lang="en-US" b="1" dirty="0" smtClean="0">
                <a:solidFill>
                  <a:schemeClr val="tx1"/>
                </a:solidFill>
              </a:rPr>
              <a:t> </a:t>
            </a:r>
            <a:r>
              <a:rPr lang="en-US" b="1" dirty="0" err="1" smtClean="0">
                <a:solidFill>
                  <a:schemeClr val="tx1"/>
                </a:solidFill>
              </a:rPr>
              <a:t>modeli</a:t>
            </a:r>
            <a:r>
              <a:rPr lang="en-US" b="1" dirty="0" smtClean="0">
                <a:solidFill>
                  <a:schemeClr val="tx1"/>
                </a:solidFill>
              </a:rPr>
              <a:t> </a:t>
            </a:r>
            <a:r>
              <a:rPr lang="en-US" b="1" dirty="0" err="1" smtClean="0">
                <a:solidFill>
                  <a:schemeClr val="tx1"/>
                </a:solidFill>
              </a:rPr>
              <a:t>i</a:t>
            </a:r>
            <a:r>
              <a:rPr lang="en-US" b="1" dirty="0" smtClean="0">
                <a:solidFill>
                  <a:schemeClr val="tx1"/>
                </a:solidFill>
              </a:rPr>
              <a:t> </a:t>
            </a:r>
            <a:r>
              <a:rPr lang="en-US" b="1" dirty="0" err="1" smtClean="0">
                <a:solidFill>
                  <a:schemeClr val="tx1"/>
                </a:solidFill>
              </a:rPr>
              <a:t>biblioteke</a:t>
            </a:r>
            <a:endParaRPr lang="en-US" b="1" dirty="0">
              <a:solidFill>
                <a:schemeClr val="tx1"/>
              </a:solidFill>
            </a:endParaRPr>
          </a:p>
        </p:txBody>
      </p:sp>
      <p:sp>
        <p:nvSpPr>
          <p:cNvPr id="14" name="Text Placeholder 13"/>
          <p:cNvSpPr>
            <a:spLocks noGrp="1"/>
          </p:cNvSpPr>
          <p:nvPr>
            <p:ph type="body" sz="quarter" idx="30"/>
          </p:nvPr>
        </p:nvSpPr>
        <p:spPr>
          <a:prstGeom prst="rect">
            <a:avLst/>
          </a:prstGeom>
        </p:spPr>
        <p:txBody>
          <a:bodyPr/>
          <a:lstStyle/>
          <a:p>
            <a:r>
              <a:rPr lang="en-US" b="1" dirty="0" err="1" smtClean="0">
                <a:solidFill>
                  <a:schemeClr val="tx1"/>
                </a:solidFill>
              </a:rPr>
              <a:t>Urazumimo-okolinu-i-jezik</a:t>
            </a:r>
            <a:r>
              <a:rPr lang="en-US" b="1" dirty="0" smtClean="0">
                <a:solidFill>
                  <a:schemeClr val="tx1"/>
                </a:solidFill>
              </a:rPr>
              <a:t> </a:t>
            </a:r>
            <a:r>
              <a:rPr lang="en-US" b="1" dirty="0" err="1" smtClean="0">
                <a:solidFill>
                  <a:schemeClr val="tx1"/>
                </a:solidFill>
              </a:rPr>
              <a:t>tehnologije</a:t>
            </a:r>
            <a:endParaRPr lang="en-US" b="1" dirty="0">
              <a:solidFill>
                <a:schemeClr val="tx1"/>
              </a:solidFill>
            </a:endParaRPr>
          </a:p>
        </p:txBody>
      </p:sp>
      <p:sp>
        <p:nvSpPr>
          <p:cNvPr id="17" name="Text Placeholder 20"/>
          <p:cNvSpPr>
            <a:spLocks noGrp="1"/>
          </p:cNvSpPr>
          <p:nvPr>
            <p:ph type="body" sz="quarter" idx="38"/>
          </p:nvPr>
        </p:nvSpPr>
        <p:spPr>
          <a:xfrm>
            <a:off x="3322500" y="3954455"/>
            <a:ext cx="2743200" cy="2560671"/>
          </a:xfrm>
        </p:spPr>
        <p:txBody>
          <a:bodyPr/>
          <a:lstStyle/>
          <a:p>
            <a:r>
              <a:rPr lang="en-US" sz="1600" b="1" dirty="0" err="1" smtClean="0"/>
              <a:t>Webpack</a:t>
            </a:r>
            <a:endParaRPr lang="en-US" sz="1600" b="1" dirty="0" smtClean="0"/>
          </a:p>
          <a:p>
            <a:r>
              <a:rPr lang="en-US" sz="1600" b="1" dirty="0" err="1" smtClean="0"/>
              <a:t>Browserfiy</a:t>
            </a:r>
            <a:endParaRPr lang="en-US" sz="1600" b="1" dirty="0" smtClean="0"/>
          </a:p>
          <a:p>
            <a:r>
              <a:rPr lang="en-US" sz="1600" b="1" dirty="0"/>
              <a:t>Gulp</a:t>
            </a:r>
          </a:p>
          <a:p>
            <a:r>
              <a:rPr lang="en-US" sz="1600" b="1" dirty="0" smtClean="0"/>
              <a:t>Grunt</a:t>
            </a:r>
          </a:p>
          <a:p>
            <a:r>
              <a:rPr lang="en-US" sz="1600" b="1" dirty="0" smtClean="0"/>
              <a:t>Bower</a:t>
            </a:r>
          </a:p>
          <a:p>
            <a:r>
              <a:rPr lang="en-US" sz="1600" b="1" dirty="0" err="1" smtClean="0"/>
              <a:t>Npm</a:t>
            </a:r>
            <a:endParaRPr lang="en-US" sz="1600" b="1" dirty="0"/>
          </a:p>
          <a:p>
            <a:r>
              <a:rPr lang="en-US" sz="1600" b="1" dirty="0" smtClean="0"/>
              <a:t>Yar</a:t>
            </a:r>
            <a:r>
              <a:rPr lang="en-US" sz="1600" b="1" dirty="0"/>
              <a:t>n</a:t>
            </a:r>
            <a:endParaRPr lang="en-US" sz="1600" b="1" dirty="0" smtClean="0"/>
          </a:p>
          <a:p>
            <a:r>
              <a:rPr lang="en-US" sz="1600" b="1" dirty="0" smtClean="0"/>
              <a:t>Babel</a:t>
            </a:r>
          </a:p>
          <a:p>
            <a:r>
              <a:rPr lang="en-US" sz="1600" b="1" dirty="0" err="1" smtClean="0"/>
              <a:t>TypeScript</a:t>
            </a:r>
            <a:endParaRPr lang="en-US" sz="1600" b="1" dirty="0" smtClean="0"/>
          </a:p>
          <a:p>
            <a:r>
              <a:rPr lang="en-US" sz="1600" b="1" dirty="0" err="1" smtClean="0"/>
              <a:t>ESLint</a:t>
            </a:r>
            <a:endParaRPr lang="en-US" sz="1600" b="1" dirty="0" smtClean="0"/>
          </a:p>
          <a:p>
            <a:endParaRPr lang="en-US" dirty="0" smtClean="0"/>
          </a:p>
          <a:p>
            <a:pPr marL="171450" indent="-171450">
              <a:buFontTx/>
              <a:buChar char="-"/>
            </a:pPr>
            <a:endParaRPr lang="en-US" dirty="0" smtClean="0"/>
          </a:p>
          <a:p>
            <a:pPr marL="171450" indent="-171450">
              <a:buFontTx/>
              <a:buChar char="-"/>
            </a:pPr>
            <a:endParaRPr lang="en-US" dirty="0"/>
          </a:p>
        </p:txBody>
      </p:sp>
    </p:spTree>
    <p:extLst>
      <p:ext uri="{BB962C8B-B14F-4D97-AF65-F5344CB8AC3E}">
        <p14:creationId xmlns:p14="http://schemas.microsoft.com/office/powerpoint/2010/main" val="37905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fade">
                                      <p:cBhvr>
                                        <p:cTn id="12" dur="500"/>
                                        <p:tgtEl>
                                          <p:spTgt spid="21">
                                            <p:txEl>
                                              <p:pRg st="0" end="0"/>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21">
                                            <p:txEl>
                                              <p:pRg st="1" end="1"/>
                                            </p:txEl>
                                          </p:spTgt>
                                        </p:tgtEl>
                                        <p:attrNameLst>
                                          <p:attrName>style.visibility</p:attrName>
                                        </p:attrNameLst>
                                      </p:cBhvr>
                                      <p:to>
                                        <p:strVal val="visible"/>
                                      </p:to>
                                    </p:set>
                                    <p:animEffect transition="in" filter="fade">
                                      <p:cBhvr>
                                        <p:cTn id="15" dur="500"/>
                                        <p:tgtEl>
                                          <p:spTgt spid="21">
                                            <p:txEl>
                                              <p:pRg st="1" end="1"/>
                                            </p:txEl>
                                          </p:spTgt>
                                        </p:tgtEl>
                                      </p:cBhvr>
                                    </p:animEffect>
                                  </p:childTnLst>
                                </p:cTn>
                              </p:par>
                              <p:par>
                                <p:cTn id="16" presetID="10" presetClass="entr" presetSubtype="0" fill="hold" nodeType="withEffect">
                                  <p:stCondLst>
                                    <p:cond delay="1000"/>
                                  </p:stCondLst>
                                  <p:childTnLst>
                                    <p:set>
                                      <p:cBhvr>
                                        <p:cTn id="17" dur="1" fill="hold">
                                          <p:stCondLst>
                                            <p:cond delay="0"/>
                                          </p:stCondLst>
                                        </p:cTn>
                                        <p:tgtEl>
                                          <p:spTgt spid="21">
                                            <p:txEl>
                                              <p:pRg st="2" end="2"/>
                                            </p:txEl>
                                          </p:spTgt>
                                        </p:tgtEl>
                                        <p:attrNameLst>
                                          <p:attrName>style.visibility</p:attrName>
                                        </p:attrNameLst>
                                      </p:cBhvr>
                                      <p:to>
                                        <p:strVal val="visible"/>
                                      </p:to>
                                    </p:set>
                                    <p:animEffect transition="in" filter="fade">
                                      <p:cBhvr>
                                        <p:cTn id="18" dur="500"/>
                                        <p:tgtEl>
                                          <p:spTgt spid="21">
                                            <p:txEl>
                                              <p:pRg st="2" end="2"/>
                                            </p:txEl>
                                          </p:spTgt>
                                        </p:tgtEl>
                                      </p:cBhvr>
                                    </p:animEffect>
                                  </p:childTnLst>
                                </p:cTn>
                              </p:par>
                              <p:par>
                                <p:cTn id="19" presetID="10" presetClass="entr" presetSubtype="0" fill="hold" nodeType="withEffect">
                                  <p:stCondLst>
                                    <p:cond delay="1500"/>
                                  </p:stCondLst>
                                  <p:childTnLst>
                                    <p:set>
                                      <p:cBhvr>
                                        <p:cTn id="20" dur="1" fill="hold">
                                          <p:stCondLst>
                                            <p:cond delay="0"/>
                                          </p:stCondLst>
                                        </p:cTn>
                                        <p:tgtEl>
                                          <p:spTgt spid="21">
                                            <p:txEl>
                                              <p:pRg st="3" end="3"/>
                                            </p:txEl>
                                          </p:spTgt>
                                        </p:tgtEl>
                                        <p:attrNameLst>
                                          <p:attrName>style.visibility</p:attrName>
                                        </p:attrNameLst>
                                      </p:cBhvr>
                                      <p:to>
                                        <p:strVal val="visible"/>
                                      </p:to>
                                    </p:set>
                                    <p:animEffect transition="in" filter="fade">
                                      <p:cBhvr>
                                        <p:cTn id="21" dur="500"/>
                                        <p:tgtEl>
                                          <p:spTgt spid="21">
                                            <p:txEl>
                                              <p:pRg st="3" end="3"/>
                                            </p:txEl>
                                          </p:spTgt>
                                        </p:tgtEl>
                                      </p:cBhvr>
                                    </p:animEffect>
                                  </p:childTnLst>
                                </p:cTn>
                              </p:par>
                              <p:par>
                                <p:cTn id="22" presetID="10" presetClass="entr" presetSubtype="0" fill="hold" nodeType="withEffect">
                                  <p:stCondLst>
                                    <p:cond delay="2000"/>
                                  </p:stCondLst>
                                  <p:childTnLst>
                                    <p:set>
                                      <p:cBhvr>
                                        <p:cTn id="23" dur="1" fill="hold">
                                          <p:stCondLst>
                                            <p:cond delay="0"/>
                                          </p:stCondLst>
                                        </p:cTn>
                                        <p:tgtEl>
                                          <p:spTgt spid="21">
                                            <p:txEl>
                                              <p:pRg st="4" end="4"/>
                                            </p:txEl>
                                          </p:spTgt>
                                        </p:tgtEl>
                                        <p:attrNameLst>
                                          <p:attrName>style.visibility</p:attrName>
                                        </p:attrNameLst>
                                      </p:cBhvr>
                                      <p:to>
                                        <p:strVal val="visible"/>
                                      </p:to>
                                    </p:set>
                                    <p:animEffect transition="in" filter="fade">
                                      <p:cBhvr>
                                        <p:cTn id="24" dur="500"/>
                                        <p:tgtEl>
                                          <p:spTgt spid="21">
                                            <p:txEl>
                                              <p:pRg st="4" end="4"/>
                                            </p:txEl>
                                          </p:spTgt>
                                        </p:tgtEl>
                                      </p:cBhvr>
                                    </p:animEffect>
                                  </p:childTnLst>
                                </p:cTn>
                              </p:par>
                              <p:par>
                                <p:cTn id="25" presetID="10" presetClass="entr" presetSubtype="0" fill="hold" nodeType="withEffect">
                                  <p:stCondLst>
                                    <p:cond delay="2500"/>
                                  </p:stCondLst>
                                  <p:childTnLst>
                                    <p:set>
                                      <p:cBhvr>
                                        <p:cTn id="26" dur="1" fill="hold">
                                          <p:stCondLst>
                                            <p:cond delay="0"/>
                                          </p:stCondLst>
                                        </p:cTn>
                                        <p:tgtEl>
                                          <p:spTgt spid="21">
                                            <p:txEl>
                                              <p:pRg st="5" end="5"/>
                                            </p:txEl>
                                          </p:spTgt>
                                        </p:tgtEl>
                                        <p:attrNameLst>
                                          <p:attrName>style.visibility</p:attrName>
                                        </p:attrNameLst>
                                      </p:cBhvr>
                                      <p:to>
                                        <p:strVal val="visible"/>
                                      </p:to>
                                    </p:set>
                                    <p:animEffect transition="in" filter="fade">
                                      <p:cBhvr>
                                        <p:cTn id="27" dur="500"/>
                                        <p:tgtEl>
                                          <p:spTgt spid="21">
                                            <p:txEl>
                                              <p:pRg st="5" end="5"/>
                                            </p:txEl>
                                          </p:spTgt>
                                        </p:tgtEl>
                                      </p:cBhvr>
                                    </p:animEffect>
                                  </p:childTnLst>
                                </p:cTn>
                              </p:par>
                              <p:par>
                                <p:cTn id="28" presetID="10" presetClass="entr" presetSubtype="0" fill="hold" nodeType="withEffect">
                                  <p:stCondLst>
                                    <p:cond delay="3000"/>
                                  </p:stCondLst>
                                  <p:childTnLst>
                                    <p:set>
                                      <p:cBhvr>
                                        <p:cTn id="29" dur="1" fill="hold">
                                          <p:stCondLst>
                                            <p:cond delay="0"/>
                                          </p:stCondLst>
                                        </p:cTn>
                                        <p:tgtEl>
                                          <p:spTgt spid="21">
                                            <p:txEl>
                                              <p:pRg st="6" end="6"/>
                                            </p:txEl>
                                          </p:spTgt>
                                        </p:tgtEl>
                                        <p:attrNameLst>
                                          <p:attrName>style.visibility</p:attrName>
                                        </p:attrNameLst>
                                      </p:cBhvr>
                                      <p:to>
                                        <p:strVal val="visible"/>
                                      </p:to>
                                    </p:set>
                                    <p:animEffect transition="in" filter="fade">
                                      <p:cBhvr>
                                        <p:cTn id="30" dur="500"/>
                                        <p:tgtEl>
                                          <p:spTgt spid="21">
                                            <p:txEl>
                                              <p:pRg st="6" end="6"/>
                                            </p:txEl>
                                          </p:spTgt>
                                        </p:tgtEl>
                                      </p:cBhvr>
                                    </p:animEffect>
                                  </p:childTnLst>
                                </p:cTn>
                              </p:par>
                              <p:par>
                                <p:cTn id="31" presetID="10" presetClass="entr" presetSubtype="0" fill="hold" nodeType="withEffect">
                                  <p:stCondLst>
                                    <p:cond delay="3500"/>
                                  </p:stCondLst>
                                  <p:childTnLst>
                                    <p:set>
                                      <p:cBhvr>
                                        <p:cTn id="32" dur="1" fill="hold">
                                          <p:stCondLst>
                                            <p:cond delay="0"/>
                                          </p:stCondLst>
                                        </p:cTn>
                                        <p:tgtEl>
                                          <p:spTgt spid="21">
                                            <p:txEl>
                                              <p:pRg st="7" end="7"/>
                                            </p:txEl>
                                          </p:spTgt>
                                        </p:tgtEl>
                                        <p:attrNameLst>
                                          <p:attrName>style.visibility</p:attrName>
                                        </p:attrNameLst>
                                      </p:cBhvr>
                                      <p:to>
                                        <p:strVal val="visible"/>
                                      </p:to>
                                    </p:set>
                                    <p:animEffect transition="in" filter="fade">
                                      <p:cBhvr>
                                        <p:cTn id="33" dur="500"/>
                                        <p:tgtEl>
                                          <p:spTgt spid="21">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xEl>
                                              <p:pRg st="0" end="0"/>
                                            </p:txEl>
                                          </p:spTgt>
                                        </p:tgtEl>
                                        <p:attrNameLst>
                                          <p:attrName>style.visibility</p:attrName>
                                        </p:attrNameLst>
                                      </p:cBhvr>
                                      <p:to>
                                        <p:strVal val="visible"/>
                                      </p:to>
                                    </p:set>
                                    <p:animEffect transition="in" filter="fade">
                                      <p:cBhvr>
                                        <p:cTn id="38" dur="500"/>
                                        <p:tgtEl>
                                          <p:spTgt spid="14">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fade">
                                      <p:cBhvr>
                                        <p:cTn id="43" dur="500"/>
                                        <p:tgtEl>
                                          <p:spTgt spid="17">
                                            <p:txEl>
                                              <p:pRg st="0" end="0"/>
                                            </p:txEl>
                                          </p:spTgt>
                                        </p:tgtEl>
                                      </p:cBhvr>
                                    </p:animEffect>
                                  </p:childTnLst>
                                </p:cTn>
                              </p:par>
                              <p:par>
                                <p:cTn id="44" presetID="10" presetClass="entr" presetSubtype="0" fill="hold" nodeType="withEffect">
                                  <p:stCondLst>
                                    <p:cond delay="200"/>
                                  </p:stCondLst>
                                  <p:childTnLst>
                                    <p:set>
                                      <p:cBhvr>
                                        <p:cTn id="45" dur="1" fill="hold">
                                          <p:stCondLst>
                                            <p:cond delay="0"/>
                                          </p:stCondLst>
                                        </p:cTn>
                                        <p:tgtEl>
                                          <p:spTgt spid="17">
                                            <p:txEl>
                                              <p:pRg st="1" end="1"/>
                                            </p:txEl>
                                          </p:spTgt>
                                        </p:tgtEl>
                                        <p:attrNameLst>
                                          <p:attrName>style.visibility</p:attrName>
                                        </p:attrNameLst>
                                      </p:cBhvr>
                                      <p:to>
                                        <p:strVal val="visible"/>
                                      </p:to>
                                    </p:set>
                                    <p:animEffect transition="in" filter="fade">
                                      <p:cBhvr>
                                        <p:cTn id="46" dur="500"/>
                                        <p:tgtEl>
                                          <p:spTgt spid="17">
                                            <p:txEl>
                                              <p:pRg st="1" end="1"/>
                                            </p:txEl>
                                          </p:spTgt>
                                        </p:tgtEl>
                                      </p:cBhvr>
                                    </p:animEffect>
                                  </p:childTnLst>
                                </p:cTn>
                              </p:par>
                              <p:par>
                                <p:cTn id="47" presetID="10" presetClass="entr" presetSubtype="0" fill="hold" nodeType="withEffect">
                                  <p:stCondLst>
                                    <p:cond delay="400"/>
                                  </p:stCondLst>
                                  <p:childTnLst>
                                    <p:set>
                                      <p:cBhvr>
                                        <p:cTn id="48" dur="1" fill="hold">
                                          <p:stCondLst>
                                            <p:cond delay="0"/>
                                          </p:stCondLst>
                                        </p:cTn>
                                        <p:tgtEl>
                                          <p:spTgt spid="17">
                                            <p:txEl>
                                              <p:pRg st="2" end="2"/>
                                            </p:txEl>
                                          </p:spTgt>
                                        </p:tgtEl>
                                        <p:attrNameLst>
                                          <p:attrName>style.visibility</p:attrName>
                                        </p:attrNameLst>
                                      </p:cBhvr>
                                      <p:to>
                                        <p:strVal val="visible"/>
                                      </p:to>
                                    </p:set>
                                    <p:animEffect transition="in" filter="fade">
                                      <p:cBhvr>
                                        <p:cTn id="49" dur="500"/>
                                        <p:tgtEl>
                                          <p:spTgt spid="17">
                                            <p:txEl>
                                              <p:pRg st="2" end="2"/>
                                            </p:txEl>
                                          </p:spTgt>
                                        </p:tgtEl>
                                      </p:cBhvr>
                                    </p:animEffect>
                                  </p:childTnLst>
                                </p:cTn>
                              </p:par>
                              <p:par>
                                <p:cTn id="50" presetID="10" presetClass="entr" presetSubtype="0" fill="hold" nodeType="withEffect">
                                  <p:stCondLst>
                                    <p:cond delay="600"/>
                                  </p:stCondLst>
                                  <p:childTnLst>
                                    <p:set>
                                      <p:cBhvr>
                                        <p:cTn id="51" dur="1" fill="hold">
                                          <p:stCondLst>
                                            <p:cond delay="0"/>
                                          </p:stCondLst>
                                        </p:cTn>
                                        <p:tgtEl>
                                          <p:spTgt spid="17">
                                            <p:txEl>
                                              <p:pRg st="3" end="3"/>
                                            </p:txEl>
                                          </p:spTgt>
                                        </p:tgtEl>
                                        <p:attrNameLst>
                                          <p:attrName>style.visibility</p:attrName>
                                        </p:attrNameLst>
                                      </p:cBhvr>
                                      <p:to>
                                        <p:strVal val="visible"/>
                                      </p:to>
                                    </p:set>
                                    <p:animEffect transition="in" filter="fade">
                                      <p:cBhvr>
                                        <p:cTn id="52" dur="500"/>
                                        <p:tgtEl>
                                          <p:spTgt spid="17">
                                            <p:txEl>
                                              <p:pRg st="3" end="3"/>
                                            </p:txEl>
                                          </p:spTgt>
                                        </p:tgtEl>
                                      </p:cBhvr>
                                    </p:animEffect>
                                  </p:childTnLst>
                                </p:cTn>
                              </p:par>
                              <p:par>
                                <p:cTn id="53" presetID="10" presetClass="entr" presetSubtype="0" fill="hold" nodeType="withEffect">
                                  <p:stCondLst>
                                    <p:cond delay="800"/>
                                  </p:stCondLst>
                                  <p:childTnLst>
                                    <p:set>
                                      <p:cBhvr>
                                        <p:cTn id="54" dur="1" fill="hold">
                                          <p:stCondLst>
                                            <p:cond delay="0"/>
                                          </p:stCondLst>
                                        </p:cTn>
                                        <p:tgtEl>
                                          <p:spTgt spid="17">
                                            <p:txEl>
                                              <p:pRg st="4" end="4"/>
                                            </p:txEl>
                                          </p:spTgt>
                                        </p:tgtEl>
                                        <p:attrNameLst>
                                          <p:attrName>style.visibility</p:attrName>
                                        </p:attrNameLst>
                                      </p:cBhvr>
                                      <p:to>
                                        <p:strVal val="visible"/>
                                      </p:to>
                                    </p:set>
                                    <p:animEffect transition="in" filter="fade">
                                      <p:cBhvr>
                                        <p:cTn id="55" dur="500"/>
                                        <p:tgtEl>
                                          <p:spTgt spid="17">
                                            <p:txEl>
                                              <p:pRg st="4" end="4"/>
                                            </p:txEl>
                                          </p:spTgt>
                                        </p:tgtEl>
                                      </p:cBhvr>
                                    </p:animEffect>
                                  </p:childTnLst>
                                </p:cTn>
                              </p:par>
                              <p:par>
                                <p:cTn id="56" presetID="10" presetClass="entr" presetSubtype="0" fill="hold" nodeType="withEffect">
                                  <p:stCondLst>
                                    <p:cond delay="1000"/>
                                  </p:stCondLst>
                                  <p:childTnLst>
                                    <p:set>
                                      <p:cBhvr>
                                        <p:cTn id="57" dur="1" fill="hold">
                                          <p:stCondLst>
                                            <p:cond delay="0"/>
                                          </p:stCondLst>
                                        </p:cTn>
                                        <p:tgtEl>
                                          <p:spTgt spid="17">
                                            <p:txEl>
                                              <p:pRg st="5" end="5"/>
                                            </p:txEl>
                                          </p:spTgt>
                                        </p:tgtEl>
                                        <p:attrNameLst>
                                          <p:attrName>style.visibility</p:attrName>
                                        </p:attrNameLst>
                                      </p:cBhvr>
                                      <p:to>
                                        <p:strVal val="visible"/>
                                      </p:to>
                                    </p:set>
                                    <p:animEffect transition="in" filter="fade">
                                      <p:cBhvr>
                                        <p:cTn id="58" dur="500"/>
                                        <p:tgtEl>
                                          <p:spTgt spid="17">
                                            <p:txEl>
                                              <p:pRg st="5" end="5"/>
                                            </p:txEl>
                                          </p:spTgt>
                                        </p:tgtEl>
                                      </p:cBhvr>
                                    </p:animEffect>
                                  </p:childTnLst>
                                </p:cTn>
                              </p:par>
                              <p:par>
                                <p:cTn id="59" presetID="10" presetClass="entr" presetSubtype="0" fill="hold" nodeType="withEffect">
                                  <p:stCondLst>
                                    <p:cond delay="1200"/>
                                  </p:stCondLst>
                                  <p:childTnLst>
                                    <p:set>
                                      <p:cBhvr>
                                        <p:cTn id="60" dur="1" fill="hold">
                                          <p:stCondLst>
                                            <p:cond delay="0"/>
                                          </p:stCondLst>
                                        </p:cTn>
                                        <p:tgtEl>
                                          <p:spTgt spid="17">
                                            <p:txEl>
                                              <p:pRg st="6" end="6"/>
                                            </p:txEl>
                                          </p:spTgt>
                                        </p:tgtEl>
                                        <p:attrNameLst>
                                          <p:attrName>style.visibility</p:attrName>
                                        </p:attrNameLst>
                                      </p:cBhvr>
                                      <p:to>
                                        <p:strVal val="visible"/>
                                      </p:to>
                                    </p:set>
                                    <p:animEffect transition="in" filter="fade">
                                      <p:cBhvr>
                                        <p:cTn id="61" dur="500"/>
                                        <p:tgtEl>
                                          <p:spTgt spid="17">
                                            <p:txEl>
                                              <p:pRg st="6" end="6"/>
                                            </p:txEl>
                                          </p:spTgt>
                                        </p:tgtEl>
                                      </p:cBhvr>
                                    </p:animEffect>
                                  </p:childTnLst>
                                </p:cTn>
                              </p:par>
                              <p:par>
                                <p:cTn id="62" presetID="10" presetClass="entr" presetSubtype="0" fill="hold" nodeType="withEffect">
                                  <p:stCondLst>
                                    <p:cond delay="1400"/>
                                  </p:stCondLst>
                                  <p:childTnLst>
                                    <p:set>
                                      <p:cBhvr>
                                        <p:cTn id="63" dur="1" fill="hold">
                                          <p:stCondLst>
                                            <p:cond delay="0"/>
                                          </p:stCondLst>
                                        </p:cTn>
                                        <p:tgtEl>
                                          <p:spTgt spid="17">
                                            <p:txEl>
                                              <p:pRg st="7" end="7"/>
                                            </p:txEl>
                                          </p:spTgt>
                                        </p:tgtEl>
                                        <p:attrNameLst>
                                          <p:attrName>style.visibility</p:attrName>
                                        </p:attrNameLst>
                                      </p:cBhvr>
                                      <p:to>
                                        <p:strVal val="visible"/>
                                      </p:to>
                                    </p:set>
                                    <p:animEffect transition="in" filter="fade">
                                      <p:cBhvr>
                                        <p:cTn id="64" dur="500"/>
                                        <p:tgtEl>
                                          <p:spTgt spid="17">
                                            <p:txEl>
                                              <p:pRg st="7" end="7"/>
                                            </p:txEl>
                                          </p:spTgt>
                                        </p:tgtEl>
                                      </p:cBhvr>
                                    </p:animEffect>
                                  </p:childTnLst>
                                </p:cTn>
                              </p:par>
                              <p:par>
                                <p:cTn id="65" presetID="10" presetClass="entr" presetSubtype="0" fill="hold" nodeType="withEffect">
                                  <p:stCondLst>
                                    <p:cond delay="1600"/>
                                  </p:stCondLst>
                                  <p:childTnLst>
                                    <p:set>
                                      <p:cBhvr>
                                        <p:cTn id="66" dur="1" fill="hold">
                                          <p:stCondLst>
                                            <p:cond delay="0"/>
                                          </p:stCondLst>
                                        </p:cTn>
                                        <p:tgtEl>
                                          <p:spTgt spid="17">
                                            <p:txEl>
                                              <p:pRg st="8" end="8"/>
                                            </p:txEl>
                                          </p:spTgt>
                                        </p:tgtEl>
                                        <p:attrNameLst>
                                          <p:attrName>style.visibility</p:attrName>
                                        </p:attrNameLst>
                                      </p:cBhvr>
                                      <p:to>
                                        <p:strVal val="visible"/>
                                      </p:to>
                                    </p:set>
                                    <p:animEffect transition="in" filter="fade">
                                      <p:cBhvr>
                                        <p:cTn id="67" dur="500"/>
                                        <p:tgtEl>
                                          <p:spTgt spid="17">
                                            <p:txEl>
                                              <p:pRg st="8" end="8"/>
                                            </p:txEl>
                                          </p:spTgt>
                                        </p:tgtEl>
                                      </p:cBhvr>
                                    </p:animEffect>
                                  </p:childTnLst>
                                </p:cTn>
                              </p:par>
                              <p:par>
                                <p:cTn id="68" presetID="10" presetClass="entr" presetSubtype="0" fill="hold" nodeType="withEffect">
                                  <p:stCondLst>
                                    <p:cond delay="1800"/>
                                  </p:stCondLst>
                                  <p:childTnLst>
                                    <p:set>
                                      <p:cBhvr>
                                        <p:cTn id="69" dur="1" fill="hold">
                                          <p:stCondLst>
                                            <p:cond delay="0"/>
                                          </p:stCondLst>
                                        </p:cTn>
                                        <p:tgtEl>
                                          <p:spTgt spid="17">
                                            <p:txEl>
                                              <p:pRg st="9" end="9"/>
                                            </p:txEl>
                                          </p:spTgt>
                                        </p:tgtEl>
                                        <p:attrNameLst>
                                          <p:attrName>style.visibility</p:attrName>
                                        </p:attrNameLst>
                                      </p:cBhvr>
                                      <p:to>
                                        <p:strVal val="visible"/>
                                      </p:to>
                                    </p:set>
                                    <p:animEffect transition="in" filter="fade">
                                      <p:cBhvr>
                                        <p:cTn id="70" dur="500"/>
                                        <p:tgtEl>
                                          <p:spTgt spid="1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Code </a:t>
            </a:r>
            <a:r>
              <a:rPr lang="en-US" dirty="0" err="1"/>
              <a:t>e</a:t>
            </a:r>
            <a:r>
              <a:rPr lang="en-US" dirty="0" err="1" smtClean="0"/>
              <a:t>kstenzije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9" y="2973869"/>
            <a:ext cx="6431170" cy="3215585"/>
          </a:xfrm>
          <a:prstGeom prst="rect">
            <a:avLst/>
          </a:prstGeom>
        </p:spPr>
      </p:pic>
      <p:pic>
        <p:nvPicPr>
          <p:cNvPr id="6" name="Picture 5"/>
          <p:cNvPicPr>
            <a:picLocks noChangeAspect="1"/>
          </p:cNvPicPr>
          <p:nvPr/>
        </p:nvPicPr>
        <p:blipFill>
          <a:blip r:embed="rId3"/>
          <a:stretch>
            <a:fillRect/>
          </a:stretch>
        </p:blipFill>
        <p:spPr>
          <a:xfrm>
            <a:off x="372925" y="1500467"/>
            <a:ext cx="6037814" cy="1073195"/>
          </a:xfrm>
          <a:prstGeom prst="rect">
            <a:avLst/>
          </a:prstGeom>
        </p:spPr>
      </p:pic>
    </p:spTree>
    <p:extLst>
      <p:ext uri="{BB962C8B-B14F-4D97-AF65-F5344CB8AC3E}">
        <p14:creationId xmlns:p14="http://schemas.microsoft.com/office/powerpoint/2010/main" val="83287328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Code </a:t>
            </a:r>
            <a:r>
              <a:rPr lang="en-US" dirty="0" err="1"/>
              <a:t>e</a:t>
            </a:r>
            <a:r>
              <a:rPr lang="en-US" dirty="0" err="1" smtClean="0"/>
              <a:t>kstenzije</a:t>
            </a:r>
            <a:endParaRPr lang="en-US" dirty="0"/>
          </a:p>
        </p:txBody>
      </p:sp>
      <p:pic>
        <p:nvPicPr>
          <p:cNvPr id="3" name="Picture 2"/>
          <p:cNvPicPr>
            <a:picLocks noChangeAspect="1"/>
          </p:cNvPicPr>
          <p:nvPr/>
        </p:nvPicPr>
        <p:blipFill>
          <a:blip r:embed="rId2"/>
          <a:stretch>
            <a:fillRect/>
          </a:stretch>
        </p:blipFill>
        <p:spPr>
          <a:xfrm>
            <a:off x="382864" y="1576417"/>
            <a:ext cx="6037814" cy="98452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64" y="2775089"/>
            <a:ext cx="6037814" cy="3018907"/>
          </a:xfrm>
          <a:prstGeom prst="rect">
            <a:avLst/>
          </a:prstGeom>
        </p:spPr>
      </p:pic>
    </p:spTree>
    <p:extLst>
      <p:ext uri="{BB962C8B-B14F-4D97-AF65-F5344CB8AC3E}">
        <p14:creationId xmlns:p14="http://schemas.microsoft.com/office/powerpoint/2010/main" val="70015148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Code </a:t>
            </a:r>
            <a:r>
              <a:rPr lang="en-US" dirty="0" err="1"/>
              <a:t>e</a:t>
            </a:r>
            <a:r>
              <a:rPr lang="en-US" dirty="0" err="1" smtClean="0"/>
              <a:t>kstenzije</a:t>
            </a:r>
            <a:endParaRPr lang="en-US" dirty="0"/>
          </a:p>
        </p:txBody>
      </p:sp>
      <p:pic>
        <p:nvPicPr>
          <p:cNvPr id="3" name="Picture 2"/>
          <p:cNvPicPr>
            <a:picLocks noChangeAspect="1"/>
          </p:cNvPicPr>
          <p:nvPr/>
        </p:nvPicPr>
        <p:blipFill>
          <a:blip r:embed="rId2"/>
          <a:stretch>
            <a:fillRect/>
          </a:stretch>
        </p:blipFill>
        <p:spPr>
          <a:xfrm>
            <a:off x="382864" y="1576417"/>
            <a:ext cx="6037814" cy="984521"/>
          </a:xfrm>
          <a:prstGeom prst="rect">
            <a:avLst/>
          </a:prstGeom>
        </p:spPr>
      </p:pic>
      <p:pic>
        <p:nvPicPr>
          <p:cNvPr id="5" name="Picture 4"/>
          <p:cNvPicPr>
            <a:picLocks noChangeAspect="1"/>
          </p:cNvPicPr>
          <p:nvPr/>
        </p:nvPicPr>
        <p:blipFill>
          <a:blip r:embed="rId3"/>
          <a:stretch>
            <a:fillRect/>
          </a:stretch>
        </p:blipFill>
        <p:spPr>
          <a:xfrm>
            <a:off x="382864" y="1581289"/>
            <a:ext cx="6039605" cy="8438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64" y="2775089"/>
            <a:ext cx="6037814" cy="3440350"/>
          </a:xfrm>
          <a:prstGeom prst="rect">
            <a:avLst/>
          </a:prstGeom>
        </p:spPr>
      </p:pic>
    </p:spTree>
    <p:extLst>
      <p:ext uri="{BB962C8B-B14F-4D97-AF65-F5344CB8AC3E}">
        <p14:creationId xmlns:p14="http://schemas.microsoft.com/office/powerpoint/2010/main" val="183162358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VS Code </a:t>
            </a:r>
            <a:r>
              <a:rPr lang="en-US" dirty="0" err="1" smtClean="0"/>
              <a:t>ekstenzije</a:t>
            </a:r>
            <a:endParaRPr lang="en-US" dirty="0"/>
          </a:p>
        </p:txBody>
      </p:sp>
      <p:pic>
        <p:nvPicPr>
          <p:cNvPr id="5" name="Picture 4"/>
          <p:cNvPicPr>
            <a:picLocks noChangeAspect="1"/>
          </p:cNvPicPr>
          <p:nvPr/>
        </p:nvPicPr>
        <p:blipFill>
          <a:blip r:embed="rId2"/>
          <a:stretch>
            <a:fillRect/>
          </a:stretch>
        </p:blipFill>
        <p:spPr>
          <a:xfrm>
            <a:off x="465433" y="1869595"/>
            <a:ext cx="4606298" cy="944457"/>
          </a:xfrm>
          <a:prstGeom prst="rect">
            <a:avLst/>
          </a:prstGeom>
        </p:spPr>
      </p:pic>
      <p:pic>
        <p:nvPicPr>
          <p:cNvPr id="6" name="Picture 5"/>
          <p:cNvPicPr>
            <a:picLocks noChangeAspect="1"/>
          </p:cNvPicPr>
          <p:nvPr/>
        </p:nvPicPr>
        <p:blipFill>
          <a:blip r:embed="rId3"/>
          <a:stretch>
            <a:fillRect/>
          </a:stretch>
        </p:blipFill>
        <p:spPr>
          <a:xfrm>
            <a:off x="465433" y="3003144"/>
            <a:ext cx="4606298" cy="991867"/>
          </a:xfrm>
          <a:prstGeom prst="rect">
            <a:avLst/>
          </a:prstGeom>
        </p:spPr>
      </p:pic>
    </p:spTree>
    <p:extLst>
      <p:ext uri="{BB962C8B-B14F-4D97-AF65-F5344CB8AC3E}">
        <p14:creationId xmlns:p14="http://schemas.microsoft.com/office/powerpoint/2010/main" val="115112541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Popularni</a:t>
            </a:r>
            <a:r>
              <a:rPr lang="en-US" dirty="0" smtClean="0"/>
              <a:t> </a:t>
            </a:r>
            <a:r>
              <a:rPr lang="en-US" dirty="0" err="1" smtClean="0"/>
              <a:t>npm</a:t>
            </a:r>
            <a:r>
              <a:rPr lang="en-US" dirty="0" smtClean="0"/>
              <a:t> </a:t>
            </a:r>
            <a:r>
              <a:rPr lang="en-US" dirty="0" err="1" smtClean="0"/>
              <a:t>paketi</a:t>
            </a:r>
            <a:endParaRPr lang="en-US" dirty="0"/>
          </a:p>
        </p:txBody>
      </p:sp>
      <p:sp>
        <p:nvSpPr>
          <p:cNvPr id="3" name="Text Placeholder 2"/>
          <p:cNvSpPr>
            <a:spLocks noGrp="1"/>
          </p:cNvSpPr>
          <p:nvPr>
            <p:ph type="body" sz="quarter" idx="13"/>
          </p:nvPr>
        </p:nvSpPr>
        <p:spPr/>
        <p:txBody>
          <a:bodyPr/>
          <a:lstStyle/>
          <a:p>
            <a:r>
              <a:rPr lang="en-US" sz="2200" dirty="0" err="1" smtClean="0"/>
              <a:t>lodash</a:t>
            </a:r>
            <a:endParaRPr lang="en-US" sz="2200" dirty="0" smtClean="0"/>
          </a:p>
          <a:p>
            <a:pPr lvl="1"/>
            <a:r>
              <a:rPr lang="en-US" sz="2200" dirty="0" smtClean="0"/>
              <a:t>"JavaScript Base Class Library"</a:t>
            </a:r>
          </a:p>
          <a:p>
            <a:pPr lvl="1"/>
            <a:r>
              <a:rPr lang="en-US" sz="2200" dirty="0">
                <a:hlinkClick r:id="rId2"/>
              </a:rPr>
              <a:t>https://</a:t>
            </a:r>
            <a:r>
              <a:rPr lang="en-US" sz="2200" dirty="0" smtClean="0">
                <a:hlinkClick r:id="rId2"/>
              </a:rPr>
              <a:t>lodash.com/docs/4.17.4</a:t>
            </a:r>
            <a:endParaRPr lang="en-US" sz="2200" dirty="0"/>
          </a:p>
          <a:p>
            <a:r>
              <a:rPr lang="en-US" sz="2200" dirty="0" smtClean="0"/>
              <a:t>moment </a:t>
            </a:r>
            <a:r>
              <a:rPr lang="en-US" sz="2200" dirty="0" err="1" smtClean="0"/>
              <a:t>i</a:t>
            </a:r>
            <a:r>
              <a:rPr lang="en-US" sz="2200" dirty="0" smtClean="0"/>
              <a:t> moment-</a:t>
            </a:r>
            <a:r>
              <a:rPr lang="en-US" sz="2200" dirty="0" err="1" smtClean="0"/>
              <a:t>timezone</a:t>
            </a:r>
            <a:endParaRPr lang="en-US" sz="2200" dirty="0" smtClean="0"/>
          </a:p>
          <a:p>
            <a:pPr lvl="1"/>
            <a:r>
              <a:rPr lang="en-US" sz="2200" dirty="0" err="1" smtClean="0"/>
              <a:t>neizostavan</a:t>
            </a:r>
            <a:r>
              <a:rPr lang="en-US" sz="2200" dirty="0" smtClean="0"/>
              <a:t> </a:t>
            </a:r>
            <a:r>
              <a:rPr lang="en-US" sz="2200" dirty="0" err="1" smtClean="0"/>
              <a:t>za</a:t>
            </a:r>
            <a:r>
              <a:rPr lang="en-US" sz="2200" dirty="0" smtClean="0"/>
              <a:t> rad s </a:t>
            </a:r>
            <a:r>
              <a:rPr lang="en-US" sz="2200" dirty="0" err="1" smtClean="0"/>
              <a:t>datumima</a:t>
            </a:r>
            <a:endParaRPr lang="en-US" sz="2200" dirty="0" smtClean="0"/>
          </a:p>
          <a:p>
            <a:pPr lvl="1"/>
            <a:r>
              <a:rPr lang="en-US" sz="2200" dirty="0">
                <a:hlinkClick r:id="rId3"/>
              </a:rPr>
              <a:t>https://momentjs.com</a:t>
            </a:r>
            <a:r>
              <a:rPr lang="en-US" sz="2200" dirty="0" smtClean="0">
                <a:hlinkClick r:id="rId3"/>
              </a:rPr>
              <a:t>/</a:t>
            </a:r>
            <a:endParaRPr lang="en-US" sz="2200" dirty="0"/>
          </a:p>
          <a:p>
            <a:r>
              <a:rPr lang="en-US" sz="2200" dirty="0" err="1" smtClean="0"/>
              <a:t>axios</a:t>
            </a:r>
            <a:endParaRPr lang="en-US" sz="2200" dirty="0" smtClean="0"/>
          </a:p>
          <a:p>
            <a:pPr lvl="1"/>
            <a:r>
              <a:rPr lang="en-US" sz="2200" dirty="0" err="1" smtClean="0"/>
              <a:t>odličan</a:t>
            </a:r>
            <a:r>
              <a:rPr lang="en-US" sz="2200" dirty="0" smtClean="0"/>
              <a:t> </a:t>
            </a:r>
            <a:r>
              <a:rPr lang="en-US" sz="2200" dirty="0"/>
              <a:t>web </a:t>
            </a:r>
            <a:r>
              <a:rPr lang="en-US" sz="2200" dirty="0" err="1" smtClean="0"/>
              <a:t>klijent</a:t>
            </a:r>
            <a:endParaRPr lang="en-US" sz="2200" dirty="0" smtClean="0"/>
          </a:p>
          <a:p>
            <a:pPr lvl="1"/>
            <a:r>
              <a:rPr lang="en-US" sz="2200" dirty="0" smtClean="0">
                <a:hlinkClick r:id="rId4"/>
              </a:rPr>
              <a:t>https</a:t>
            </a:r>
            <a:r>
              <a:rPr lang="en-US" sz="2200" dirty="0">
                <a:hlinkClick r:id="rId4"/>
              </a:rPr>
              <a:t>://</a:t>
            </a:r>
            <a:r>
              <a:rPr lang="en-US" sz="2200" dirty="0" smtClean="0">
                <a:hlinkClick r:id="rId4"/>
              </a:rPr>
              <a:t>github.com/axios/axios</a:t>
            </a:r>
            <a:endParaRPr lang="en-US" sz="2200" dirty="0" smtClean="0"/>
          </a:p>
          <a:p>
            <a:pPr lvl="1"/>
            <a:endParaRPr lang="en-US" sz="2200" dirty="0" smtClean="0"/>
          </a:p>
        </p:txBody>
      </p:sp>
    </p:spTree>
    <p:extLst>
      <p:ext uri="{BB962C8B-B14F-4D97-AF65-F5344CB8AC3E}">
        <p14:creationId xmlns:p14="http://schemas.microsoft.com/office/powerpoint/2010/main" val="89177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Popularni</a:t>
            </a:r>
            <a:r>
              <a:rPr lang="en-US" dirty="0" smtClean="0"/>
              <a:t> </a:t>
            </a:r>
            <a:r>
              <a:rPr lang="en-US" dirty="0" err="1" smtClean="0"/>
              <a:t>npm</a:t>
            </a:r>
            <a:r>
              <a:rPr lang="en-US" dirty="0" smtClean="0"/>
              <a:t> </a:t>
            </a:r>
            <a:r>
              <a:rPr lang="en-US" dirty="0" err="1" smtClean="0"/>
              <a:t>paketi</a:t>
            </a:r>
            <a:endParaRPr lang="en-US" dirty="0"/>
          </a:p>
        </p:txBody>
      </p:sp>
      <p:sp>
        <p:nvSpPr>
          <p:cNvPr id="3" name="Text Placeholder 2"/>
          <p:cNvSpPr>
            <a:spLocks noGrp="1"/>
          </p:cNvSpPr>
          <p:nvPr>
            <p:ph type="body" sz="quarter" idx="13"/>
          </p:nvPr>
        </p:nvSpPr>
        <p:spPr/>
        <p:txBody>
          <a:bodyPr/>
          <a:lstStyle/>
          <a:p>
            <a:r>
              <a:rPr lang="en-US" dirty="0" smtClean="0"/>
              <a:t>mocha</a:t>
            </a:r>
          </a:p>
          <a:p>
            <a:pPr lvl="1"/>
            <a:r>
              <a:rPr lang="en-US" dirty="0" smtClean="0"/>
              <a:t>JavaScript testing framework</a:t>
            </a:r>
          </a:p>
          <a:p>
            <a:pPr lvl="1"/>
            <a:r>
              <a:rPr lang="en-US" dirty="0">
                <a:hlinkClick r:id="rId2"/>
              </a:rPr>
              <a:t>https://mochajs.org</a:t>
            </a:r>
            <a:r>
              <a:rPr lang="en-US" dirty="0" smtClean="0">
                <a:hlinkClick r:id="rId2"/>
              </a:rPr>
              <a:t>/</a:t>
            </a:r>
            <a:endParaRPr lang="en-US" dirty="0"/>
          </a:p>
          <a:p>
            <a:r>
              <a:rPr lang="en-US" dirty="0" smtClean="0"/>
              <a:t>react, </a:t>
            </a:r>
            <a:r>
              <a:rPr lang="en-US" dirty="0" err="1" smtClean="0"/>
              <a:t>vue</a:t>
            </a:r>
            <a:r>
              <a:rPr lang="en-US" dirty="0" smtClean="0"/>
              <a:t>, angular...</a:t>
            </a:r>
          </a:p>
        </p:txBody>
      </p:sp>
    </p:spTree>
    <p:extLst>
      <p:ext uri="{BB962C8B-B14F-4D97-AF65-F5344CB8AC3E}">
        <p14:creationId xmlns:p14="http://schemas.microsoft.com/office/powerpoint/2010/main" val="52953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solidFill>
                  <a:schemeClr val="tx2">
                    <a:lumMod val="20000"/>
                    <a:lumOff val="80000"/>
                  </a:schemeClr>
                </a:solidFill>
              </a:rPr>
              <a:t>1) </a:t>
            </a:r>
            <a:r>
              <a:rPr lang="en-US" dirty="0" err="1" smtClean="0">
                <a:solidFill>
                  <a:schemeClr val="tx2">
                    <a:lumMod val="20000"/>
                    <a:lumOff val="80000"/>
                  </a:schemeClr>
                </a:solidFill>
              </a:rPr>
              <a:t>Normalan</a:t>
            </a:r>
            <a:r>
              <a:rPr lang="en-US" dirty="0" smtClean="0">
                <a:solidFill>
                  <a:schemeClr val="tx2">
                    <a:lumMod val="20000"/>
                    <a:lumOff val="80000"/>
                  </a:schemeClr>
                </a:solidFill>
              </a:rPr>
              <a:t> </a:t>
            </a:r>
            <a:r>
              <a:rPr lang="en-US" dirty="0" err="1" smtClean="0">
                <a:solidFill>
                  <a:schemeClr val="tx2">
                    <a:lumMod val="20000"/>
                    <a:lumOff val="80000"/>
                  </a:schemeClr>
                </a:solidFill>
              </a:rPr>
              <a:t>jezik</a:t>
            </a:r>
            <a:endParaRPr lang="en-US" dirty="0">
              <a:solidFill>
                <a:schemeClr val="tx2">
                  <a:lumMod val="20000"/>
                  <a:lumOff val="80000"/>
                </a:schemeClr>
              </a:solidFill>
            </a:endParaRPr>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dirty="0" smtClean="0"/>
              <a:t>) </a:t>
            </a:r>
            <a:r>
              <a:rPr lang="en-US" dirty="0" err="1" smtClean="0"/>
              <a:t>Ispomoć</a:t>
            </a:r>
            <a:r>
              <a:rPr lang="en-US" dirty="0" smtClean="0"/>
              <a:t> </a:t>
            </a:r>
            <a:r>
              <a:rPr lang="en-US" dirty="0" err="1" smtClean="0"/>
              <a:t>prilikom</a:t>
            </a:r>
            <a:r>
              <a:rPr lang="en-US" dirty="0" smtClean="0"/>
              <a:t> </a:t>
            </a:r>
            <a:r>
              <a:rPr lang="en-US" dirty="0" err="1" smtClean="0"/>
              <a:t>čovječnosti</a:t>
            </a:r>
            <a:endParaRPr lang="en-US" dirty="0" smtClean="0"/>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2">
                    <a:lumMod val="20000"/>
                    <a:lumOff val="80000"/>
                  </a:schemeClr>
                </a:solidFill>
              </a:rPr>
              <a:t>3) </a:t>
            </a:r>
            <a:r>
              <a:rPr lang="en-US" dirty="0" err="1" smtClean="0">
                <a:solidFill>
                  <a:schemeClr val="tx2">
                    <a:lumMod val="20000"/>
                    <a:lumOff val="80000"/>
                  </a:schemeClr>
                </a:solidFill>
              </a:rPr>
              <a:t>Podrška</a:t>
            </a:r>
            <a:r>
              <a:rPr lang="en-US" dirty="0" smtClean="0">
                <a:solidFill>
                  <a:schemeClr val="tx2">
                    <a:lumMod val="20000"/>
                    <a:lumOff val="80000"/>
                  </a:schemeClr>
                </a:solidFill>
              </a:rPr>
              <a:t> </a:t>
            </a:r>
            <a:r>
              <a:rPr lang="en-US" dirty="0" err="1" smtClean="0">
                <a:solidFill>
                  <a:schemeClr val="tx2">
                    <a:lumMod val="20000"/>
                    <a:lumOff val="80000"/>
                  </a:schemeClr>
                </a:solidFill>
              </a:rPr>
              <a:t>za</a:t>
            </a:r>
            <a:r>
              <a:rPr lang="en-US" dirty="0" smtClean="0">
                <a:solidFill>
                  <a:schemeClr val="tx2">
                    <a:lumMod val="20000"/>
                    <a:lumOff val="80000"/>
                  </a:schemeClr>
                </a:solidFill>
              </a:rPr>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1">
                    <a:lumMod val="20000"/>
                    <a:lumOff val="80000"/>
                  </a:schemeClr>
                </a:solidFill>
              </a:rPr>
              <a:t>4) </a:t>
            </a:r>
            <a:r>
              <a:rPr lang="en-US" dirty="0" err="1" smtClean="0">
                <a:solidFill>
                  <a:schemeClr val="accent1">
                    <a:lumMod val="20000"/>
                    <a:lumOff val="80000"/>
                  </a:schemeClr>
                </a:solidFill>
              </a:rPr>
              <a:t>Podrška</a:t>
            </a:r>
            <a:r>
              <a:rPr lang="en-US" dirty="0" smtClean="0">
                <a:solidFill>
                  <a:schemeClr val="accent1">
                    <a:lumMod val="20000"/>
                    <a:lumOff val="80000"/>
                  </a:schemeClr>
                </a:solidFill>
              </a:rPr>
              <a:t> </a:t>
            </a:r>
            <a:r>
              <a:rPr lang="en-US" dirty="0" err="1" smtClean="0">
                <a:solidFill>
                  <a:schemeClr val="accent1">
                    <a:lumMod val="20000"/>
                    <a:lumOff val="80000"/>
                  </a:schemeClr>
                </a:solidFill>
              </a:rPr>
              <a:t>za</a:t>
            </a:r>
            <a:r>
              <a:rPr lang="en-US" dirty="0" smtClean="0">
                <a:solidFill>
                  <a:schemeClr val="accent1">
                    <a:lumMod val="20000"/>
                    <a:lumOff val="80000"/>
                  </a:schemeClr>
                </a:solidFill>
              </a:rPr>
              <a:t> </a:t>
            </a:r>
            <a:r>
              <a:rPr lang="en-US" dirty="0" err="1" smtClean="0">
                <a:solidFill>
                  <a:schemeClr val="accent1">
                    <a:lumMod val="20000"/>
                    <a:lumOff val="80000"/>
                  </a:schemeClr>
                </a:solidFill>
              </a:rPr>
              <a:t>upravljanje</a:t>
            </a:r>
            <a:r>
              <a:rPr lang="en-US" dirty="0" smtClean="0">
                <a:solidFill>
                  <a:schemeClr val="accent1">
                    <a:lumMod val="20000"/>
                    <a:lumOff val="80000"/>
                  </a:schemeClr>
                </a:solidFill>
              </a:rPr>
              <a:t> </a:t>
            </a:r>
            <a:r>
              <a:rPr lang="en-US" dirty="0" err="1" smtClean="0">
                <a:solidFill>
                  <a:schemeClr val="accent1">
                    <a:lumMod val="20000"/>
                    <a:lumOff val="80000"/>
                  </a:schemeClr>
                </a:solidFill>
              </a:rPr>
              <a:t>paketima</a:t>
            </a:r>
            <a:r>
              <a:rPr lang="en-US" dirty="0" smtClean="0">
                <a:solidFill>
                  <a:schemeClr val="accent1">
                    <a:lumMod val="20000"/>
                    <a:lumOff val="80000"/>
                  </a:schemeClr>
                </a:solidFill>
              </a:rPr>
              <a:t> </a:t>
            </a:r>
            <a:r>
              <a:rPr lang="en-US" dirty="0" err="1" smtClean="0">
                <a:solidFill>
                  <a:schemeClr val="accent1">
                    <a:lumMod val="20000"/>
                    <a:lumOff val="80000"/>
                  </a:schemeClr>
                </a:solidFill>
              </a:rPr>
              <a:t>i</a:t>
            </a:r>
            <a:r>
              <a:rPr lang="en-US" dirty="0" smtClean="0">
                <a:solidFill>
                  <a:schemeClr val="accent1">
                    <a:lumMod val="20000"/>
                    <a:lumOff val="80000"/>
                  </a:schemeClr>
                </a:solidFill>
              </a:rPr>
              <a:t> </a:t>
            </a:r>
            <a:r>
              <a:rPr lang="en-US" dirty="0" err="1" smtClean="0">
                <a:solidFill>
                  <a:schemeClr val="accent1">
                    <a:lumMod val="20000"/>
                    <a:lumOff val="80000"/>
                  </a:schemeClr>
                </a:solidFill>
              </a:rPr>
              <a:t>projektom</a:t>
            </a:r>
            <a:endParaRPr lang="en-US" dirty="0" smtClean="0">
              <a:solidFill>
                <a:schemeClr val="accent1">
                  <a:lumMod val="20000"/>
                  <a:lumOff val="80000"/>
                </a:schemeClr>
              </a:solidFill>
            </a:endParaRPr>
          </a:p>
        </p:txBody>
      </p:sp>
    </p:spTree>
    <p:extLst>
      <p:ext uri="{BB962C8B-B14F-4D97-AF65-F5344CB8AC3E}">
        <p14:creationId xmlns:p14="http://schemas.microsoft.com/office/powerpoint/2010/main" val="32334330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3357" y="2333666"/>
            <a:ext cx="6400614" cy="457195"/>
          </a:xfrm>
        </p:spPr>
        <p:txBody>
          <a:bodyPr/>
          <a:lstStyle/>
          <a:p>
            <a:r>
              <a:rPr lang="en-US" dirty="0" smtClean="0">
                <a:solidFill>
                  <a:schemeClr val="tx2">
                    <a:lumMod val="20000"/>
                    <a:lumOff val="80000"/>
                  </a:schemeClr>
                </a:solidFill>
              </a:rPr>
              <a:t>1) </a:t>
            </a:r>
            <a:r>
              <a:rPr lang="en-US" dirty="0" err="1" smtClean="0">
                <a:solidFill>
                  <a:schemeClr val="tx2">
                    <a:lumMod val="20000"/>
                    <a:lumOff val="80000"/>
                  </a:schemeClr>
                </a:solidFill>
              </a:rPr>
              <a:t>Normalan</a:t>
            </a:r>
            <a:r>
              <a:rPr lang="en-US" dirty="0" smtClean="0">
                <a:solidFill>
                  <a:schemeClr val="tx2">
                    <a:lumMod val="20000"/>
                    <a:lumOff val="80000"/>
                  </a:schemeClr>
                </a:solidFill>
              </a:rPr>
              <a:t> </a:t>
            </a:r>
            <a:r>
              <a:rPr lang="en-US" dirty="0" err="1" smtClean="0">
                <a:solidFill>
                  <a:schemeClr val="tx2">
                    <a:lumMod val="20000"/>
                    <a:lumOff val="80000"/>
                  </a:schemeClr>
                </a:solidFill>
              </a:rPr>
              <a:t>jezik</a:t>
            </a:r>
            <a:endParaRPr lang="en-US" dirty="0">
              <a:solidFill>
                <a:schemeClr val="tx2">
                  <a:lumMod val="20000"/>
                  <a:lumOff val="80000"/>
                </a:schemeClr>
              </a:solidFill>
            </a:endParaRPr>
          </a:p>
        </p:txBody>
      </p:sp>
      <p:sp>
        <p:nvSpPr>
          <p:cNvPr id="3" name="Text Placeholder 1"/>
          <p:cNvSpPr txBox="1">
            <a:spLocks/>
          </p:cNvSpPr>
          <p:nvPr/>
        </p:nvSpPr>
        <p:spPr>
          <a:xfrm>
            <a:off x="513357" y="2818643"/>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2">
                    <a:lumMod val="20000"/>
                    <a:lumOff val="80000"/>
                  </a:schemeClr>
                </a:solidFill>
              </a:rPr>
              <a:t>2</a:t>
            </a:r>
            <a:r>
              <a:rPr lang="en-US" dirty="0" smtClean="0">
                <a:solidFill>
                  <a:schemeClr val="tx2">
                    <a:lumMod val="20000"/>
                    <a:lumOff val="80000"/>
                  </a:schemeClr>
                </a:solidFill>
              </a:rPr>
              <a:t>) </a:t>
            </a:r>
            <a:r>
              <a:rPr lang="en-US" dirty="0" err="1" smtClean="0">
                <a:solidFill>
                  <a:schemeClr val="tx2">
                    <a:lumMod val="20000"/>
                    <a:lumOff val="80000"/>
                  </a:schemeClr>
                </a:solidFill>
              </a:rPr>
              <a:t>Ispomoć</a:t>
            </a:r>
            <a:r>
              <a:rPr lang="en-US" dirty="0" smtClean="0">
                <a:solidFill>
                  <a:schemeClr val="tx2">
                    <a:lumMod val="20000"/>
                    <a:lumOff val="80000"/>
                  </a:schemeClr>
                </a:solidFill>
              </a:rPr>
              <a:t> </a:t>
            </a:r>
            <a:r>
              <a:rPr lang="en-US" dirty="0" err="1" smtClean="0">
                <a:solidFill>
                  <a:schemeClr val="tx2">
                    <a:lumMod val="20000"/>
                    <a:lumOff val="80000"/>
                  </a:schemeClr>
                </a:solidFill>
              </a:rPr>
              <a:t>prilikom</a:t>
            </a:r>
            <a:r>
              <a:rPr lang="en-US" dirty="0" smtClean="0">
                <a:solidFill>
                  <a:schemeClr val="tx2">
                    <a:lumMod val="20000"/>
                    <a:lumOff val="80000"/>
                  </a:schemeClr>
                </a:solidFill>
              </a:rPr>
              <a:t> </a:t>
            </a:r>
            <a:r>
              <a:rPr lang="en-US" dirty="0" err="1" smtClean="0">
                <a:solidFill>
                  <a:schemeClr val="tx2">
                    <a:lumMod val="20000"/>
                    <a:lumOff val="80000"/>
                  </a:schemeClr>
                </a:solidFill>
              </a:rPr>
              <a:t>čovječnosti</a:t>
            </a:r>
            <a:endParaRPr lang="en-US" dirty="0" smtClean="0">
              <a:solidFill>
                <a:schemeClr val="tx2">
                  <a:lumMod val="20000"/>
                  <a:lumOff val="80000"/>
                </a:schemeClr>
              </a:solidFill>
            </a:endParaRPr>
          </a:p>
        </p:txBody>
      </p:sp>
      <p:sp>
        <p:nvSpPr>
          <p:cNvPr id="4" name="Text Placeholder 1"/>
          <p:cNvSpPr txBox="1">
            <a:spLocks/>
          </p:cNvSpPr>
          <p:nvPr/>
        </p:nvSpPr>
        <p:spPr>
          <a:xfrm>
            <a:off x="513357" y="3303620"/>
            <a:ext cx="6400614"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tx2">
                    <a:lumMod val="20000"/>
                    <a:lumOff val="80000"/>
                  </a:schemeClr>
                </a:solidFill>
              </a:rPr>
              <a:t>3) </a:t>
            </a:r>
            <a:r>
              <a:rPr lang="en-US" dirty="0" err="1" smtClean="0">
                <a:solidFill>
                  <a:schemeClr val="tx2">
                    <a:lumMod val="20000"/>
                    <a:lumOff val="80000"/>
                  </a:schemeClr>
                </a:solidFill>
              </a:rPr>
              <a:t>Podrška</a:t>
            </a:r>
            <a:r>
              <a:rPr lang="en-US" dirty="0" smtClean="0">
                <a:solidFill>
                  <a:schemeClr val="tx2">
                    <a:lumMod val="20000"/>
                    <a:lumOff val="80000"/>
                  </a:schemeClr>
                </a:solidFill>
              </a:rPr>
              <a:t> </a:t>
            </a:r>
            <a:r>
              <a:rPr lang="en-US" dirty="0" err="1" smtClean="0">
                <a:solidFill>
                  <a:schemeClr val="tx2">
                    <a:lumMod val="20000"/>
                    <a:lumOff val="80000"/>
                  </a:schemeClr>
                </a:solidFill>
              </a:rPr>
              <a:t>za</a:t>
            </a:r>
            <a:r>
              <a:rPr lang="en-US" dirty="0" smtClean="0">
                <a:solidFill>
                  <a:schemeClr val="tx2">
                    <a:lumMod val="20000"/>
                    <a:lumOff val="80000"/>
                  </a:schemeClr>
                </a:solidFill>
              </a:rPr>
              <a:t> module</a:t>
            </a:r>
          </a:p>
        </p:txBody>
      </p:sp>
      <p:sp>
        <p:nvSpPr>
          <p:cNvPr id="5" name="Text Placeholder 1"/>
          <p:cNvSpPr txBox="1">
            <a:spLocks/>
          </p:cNvSpPr>
          <p:nvPr/>
        </p:nvSpPr>
        <p:spPr>
          <a:xfrm>
            <a:off x="513357" y="3788597"/>
            <a:ext cx="6861478" cy="457195"/>
          </a:xfrm>
          <a:prstGeom prst="rect">
            <a:avLst/>
          </a:prstGeom>
        </p:spPr>
        <p:txBody>
          <a:bodyPr vert="horz" wrap="square" lIns="182880" tIns="146304" rIns="182880" bIns="146304" rtlCol="0" anchor="ctr" anchorCtr="0">
            <a:noAutofit/>
          </a:bodyPr>
          <a:lstStyle>
            <a:lvl1pPr marL="0" marR="0" indent="0" algn="l" defTabSz="932742" rtl="0" eaLnBrk="1" fontAlgn="auto" latinLnBrk="0" hangingPunct="1">
              <a:lnSpc>
                <a:spcPts val="2800"/>
              </a:lnSpc>
              <a:spcBef>
                <a:spcPts val="0"/>
              </a:spcBef>
              <a:spcAft>
                <a:spcPts val="0"/>
              </a:spcAft>
              <a:buClrTx/>
              <a:buSzPct val="90000"/>
              <a:buFontTx/>
              <a:buNone/>
              <a:tabLst/>
              <a:defRPr sz="2400" kern="1200" spc="0" baseline="0">
                <a:solidFill>
                  <a:srgbClr val="1B75BB"/>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Segoe Pro Ligh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accent1">
                    <a:lumMod val="20000"/>
                    <a:lumOff val="80000"/>
                  </a:schemeClr>
                </a:solidFill>
              </a:rPr>
              <a:t>4) </a:t>
            </a:r>
            <a:r>
              <a:rPr lang="en-US" dirty="0" err="1" smtClean="0">
                <a:solidFill>
                  <a:schemeClr val="accent1">
                    <a:lumMod val="20000"/>
                    <a:lumOff val="80000"/>
                  </a:schemeClr>
                </a:solidFill>
              </a:rPr>
              <a:t>Podrška</a:t>
            </a:r>
            <a:r>
              <a:rPr lang="en-US" dirty="0" smtClean="0">
                <a:solidFill>
                  <a:schemeClr val="accent1">
                    <a:lumMod val="20000"/>
                    <a:lumOff val="80000"/>
                  </a:schemeClr>
                </a:solidFill>
              </a:rPr>
              <a:t> </a:t>
            </a:r>
            <a:r>
              <a:rPr lang="en-US" dirty="0" err="1" smtClean="0">
                <a:solidFill>
                  <a:schemeClr val="accent1">
                    <a:lumMod val="20000"/>
                    <a:lumOff val="80000"/>
                  </a:schemeClr>
                </a:solidFill>
              </a:rPr>
              <a:t>za</a:t>
            </a:r>
            <a:r>
              <a:rPr lang="en-US" dirty="0" smtClean="0">
                <a:solidFill>
                  <a:schemeClr val="accent1">
                    <a:lumMod val="20000"/>
                    <a:lumOff val="80000"/>
                  </a:schemeClr>
                </a:solidFill>
              </a:rPr>
              <a:t> </a:t>
            </a:r>
            <a:r>
              <a:rPr lang="en-US" dirty="0" err="1" smtClean="0">
                <a:solidFill>
                  <a:schemeClr val="accent1">
                    <a:lumMod val="20000"/>
                    <a:lumOff val="80000"/>
                  </a:schemeClr>
                </a:solidFill>
              </a:rPr>
              <a:t>upravljanje</a:t>
            </a:r>
            <a:r>
              <a:rPr lang="en-US" dirty="0" smtClean="0">
                <a:solidFill>
                  <a:schemeClr val="accent1">
                    <a:lumMod val="20000"/>
                    <a:lumOff val="80000"/>
                  </a:schemeClr>
                </a:solidFill>
              </a:rPr>
              <a:t> </a:t>
            </a:r>
            <a:r>
              <a:rPr lang="en-US" dirty="0" err="1" smtClean="0">
                <a:solidFill>
                  <a:schemeClr val="accent1">
                    <a:lumMod val="20000"/>
                    <a:lumOff val="80000"/>
                  </a:schemeClr>
                </a:solidFill>
              </a:rPr>
              <a:t>paketima</a:t>
            </a:r>
            <a:r>
              <a:rPr lang="en-US" dirty="0" smtClean="0">
                <a:solidFill>
                  <a:schemeClr val="accent1">
                    <a:lumMod val="20000"/>
                    <a:lumOff val="80000"/>
                  </a:schemeClr>
                </a:solidFill>
              </a:rPr>
              <a:t> </a:t>
            </a:r>
            <a:r>
              <a:rPr lang="en-US" dirty="0" err="1" smtClean="0">
                <a:solidFill>
                  <a:schemeClr val="accent1">
                    <a:lumMod val="20000"/>
                    <a:lumOff val="80000"/>
                  </a:schemeClr>
                </a:solidFill>
              </a:rPr>
              <a:t>i</a:t>
            </a:r>
            <a:r>
              <a:rPr lang="en-US" dirty="0" smtClean="0">
                <a:solidFill>
                  <a:schemeClr val="accent1">
                    <a:lumMod val="20000"/>
                    <a:lumOff val="80000"/>
                  </a:schemeClr>
                </a:solidFill>
              </a:rPr>
              <a:t> </a:t>
            </a:r>
            <a:r>
              <a:rPr lang="en-US" dirty="0" err="1" smtClean="0">
                <a:solidFill>
                  <a:schemeClr val="accent1">
                    <a:lumMod val="20000"/>
                    <a:lumOff val="80000"/>
                  </a:schemeClr>
                </a:solidFill>
              </a:rPr>
              <a:t>projektom</a:t>
            </a:r>
            <a:endParaRPr lang="en-US" dirty="0" smtClean="0">
              <a:solidFill>
                <a:schemeClr val="accent1">
                  <a:lumMod val="20000"/>
                  <a:lumOff val="80000"/>
                </a:schemeClr>
              </a:solidFill>
            </a:endParaRPr>
          </a:p>
        </p:txBody>
      </p:sp>
    </p:spTree>
    <p:extLst>
      <p:ext uri="{BB962C8B-B14F-4D97-AF65-F5344CB8AC3E}">
        <p14:creationId xmlns:p14="http://schemas.microsoft.com/office/powerpoint/2010/main" val="129726661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Zaključno</a:t>
            </a:r>
            <a:endParaRPr lang="en-US" dirty="0"/>
          </a:p>
        </p:txBody>
      </p:sp>
      <p:sp>
        <p:nvSpPr>
          <p:cNvPr id="3" name="Text Placeholder 2"/>
          <p:cNvSpPr>
            <a:spLocks noGrp="1"/>
          </p:cNvSpPr>
          <p:nvPr>
            <p:ph type="body" sz="quarter" idx="13"/>
          </p:nvPr>
        </p:nvSpPr>
        <p:spPr/>
        <p:txBody>
          <a:bodyPr/>
          <a:lstStyle/>
          <a:p>
            <a:r>
              <a:rPr lang="en-US" dirty="0" smtClean="0"/>
              <a:t>I... </a:t>
            </a:r>
            <a:r>
              <a:rPr lang="en-US" dirty="0" err="1" smtClean="0"/>
              <a:t>što</a:t>
            </a:r>
            <a:r>
              <a:rPr lang="en-US" dirty="0" smtClean="0"/>
              <a:t> </a:t>
            </a:r>
            <a:r>
              <a:rPr lang="en-US" dirty="0" err="1" smtClean="0"/>
              <a:t>sam</a:t>
            </a:r>
            <a:r>
              <a:rPr lang="en-US" dirty="0" smtClean="0"/>
              <a:t> </a:t>
            </a:r>
            <a:r>
              <a:rPr lang="en-US" dirty="0" err="1" smtClean="0"/>
              <a:t>dobio</a:t>
            </a:r>
            <a:r>
              <a:rPr lang="en-US" dirty="0" smtClean="0"/>
              <a:t> </a:t>
            </a:r>
            <a:r>
              <a:rPr lang="en-US" dirty="0" err="1" smtClean="0"/>
              <a:t>na</a:t>
            </a:r>
            <a:r>
              <a:rPr lang="en-US" dirty="0" smtClean="0"/>
              <a:t> </a:t>
            </a:r>
            <a:r>
              <a:rPr lang="en-US" dirty="0" err="1" smtClean="0"/>
              <a:t>kraju</a:t>
            </a:r>
            <a:r>
              <a:rPr lang="en-US" dirty="0" smtClean="0"/>
              <a:t>?</a:t>
            </a:r>
          </a:p>
          <a:p>
            <a:pPr lvl="1"/>
            <a:r>
              <a:rPr lang="en-US" dirty="0" smtClean="0"/>
              <a:t>Module support (bundling, </a:t>
            </a:r>
            <a:r>
              <a:rPr lang="en-US" dirty="0" err="1" smtClean="0"/>
              <a:t>minification</a:t>
            </a:r>
            <a:r>
              <a:rPr lang="en-US" dirty="0" smtClean="0"/>
              <a:t>, optimizations...)</a:t>
            </a:r>
          </a:p>
          <a:p>
            <a:pPr lvl="1"/>
            <a:r>
              <a:rPr lang="en-US" dirty="0" smtClean="0"/>
              <a:t>Modern-JS and/or TS support</a:t>
            </a:r>
          </a:p>
          <a:p>
            <a:pPr lvl="1"/>
            <a:r>
              <a:rPr lang="en-US" dirty="0" smtClean="0"/>
              <a:t>Easy and standardized access to JS libraries</a:t>
            </a:r>
          </a:p>
          <a:p>
            <a:pPr lvl="1"/>
            <a:r>
              <a:rPr lang="en-US" dirty="0" smtClean="0"/>
              <a:t>Full-native JS playground  (Microsoft free </a:t>
            </a:r>
            <a:r>
              <a:rPr lang="en-US" dirty="0" smtClean="0">
                <a:sym typeface="Wingdings"/>
              </a:rPr>
              <a:t></a:t>
            </a:r>
            <a:r>
              <a:rPr lang="en-US" dirty="0" smtClean="0"/>
              <a:t>)</a:t>
            </a:r>
            <a:endParaRPr lang="en-US" dirty="0"/>
          </a:p>
        </p:txBody>
      </p:sp>
    </p:spTree>
    <p:extLst>
      <p:ext uri="{BB962C8B-B14F-4D97-AF65-F5344CB8AC3E}">
        <p14:creationId xmlns:p14="http://schemas.microsoft.com/office/powerpoint/2010/main" val="682419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Hvala</a:t>
            </a:r>
            <a:r>
              <a:rPr lang="en-US" dirty="0" smtClean="0"/>
              <a:t> </a:t>
            </a:r>
            <a:r>
              <a:rPr lang="en-US" dirty="0" err="1" smtClean="0"/>
              <a:t>na</a:t>
            </a:r>
            <a:r>
              <a:rPr lang="en-US" dirty="0" smtClean="0"/>
              <a:t> </a:t>
            </a:r>
            <a:r>
              <a:rPr lang="en-US" dirty="0" err="1" smtClean="0"/>
              <a:t>pažnji</a:t>
            </a:r>
            <a:r>
              <a:rPr lang="en-US" dirty="0" smtClean="0"/>
              <a:t>!</a:t>
            </a:r>
            <a:endParaRPr lang="en-US" dirty="0"/>
          </a:p>
        </p:txBody>
      </p:sp>
      <p:sp>
        <p:nvSpPr>
          <p:cNvPr id="3" name="Subtitle 2"/>
          <p:cNvSpPr>
            <a:spLocks noGrp="1"/>
          </p:cNvSpPr>
          <p:nvPr>
            <p:ph type="subTitle" idx="1"/>
          </p:nvPr>
        </p:nvSpPr>
        <p:spPr>
          <a:xfrm>
            <a:off x="272960" y="5038375"/>
            <a:ext cx="10650144" cy="1690416"/>
          </a:xfrm>
        </p:spPr>
        <p:txBody>
          <a:bodyPr/>
          <a:lstStyle/>
          <a:p>
            <a:r>
              <a:rPr lang="en-US" dirty="0"/>
              <a:t>Petar Kovačević </a:t>
            </a:r>
          </a:p>
          <a:p>
            <a:r>
              <a:rPr lang="en-US" dirty="0"/>
              <a:t>petar.kovacevic@axilis.com</a:t>
            </a:r>
          </a:p>
          <a:p>
            <a:r>
              <a:rPr lang="en-US" dirty="0" err="1" smtClean="0"/>
              <a:t>Kodovi</a:t>
            </a:r>
            <a:r>
              <a:rPr lang="en-US" dirty="0" smtClean="0"/>
              <a:t> s </a:t>
            </a:r>
            <a:r>
              <a:rPr lang="en-US" dirty="0" err="1" smtClean="0"/>
              <a:t>predavanja</a:t>
            </a:r>
            <a:r>
              <a:rPr lang="en-US" dirty="0" smtClean="0"/>
              <a:t>: https</a:t>
            </a:r>
            <a:r>
              <a:rPr lang="en-US" dirty="0"/>
              <a:t>://github.com/pkovacevic/javascript-atd</a:t>
            </a:r>
          </a:p>
          <a:p>
            <a:endParaRPr lang="en-US" dirty="0"/>
          </a:p>
        </p:txBody>
      </p:sp>
    </p:spTree>
    <p:extLst>
      <p:ext uri="{BB962C8B-B14F-4D97-AF65-F5344CB8AC3E}">
        <p14:creationId xmlns:p14="http://schemas.microsoft.com/office/powerpoint/2010/main" val="70134414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err="1"/>
              <a:t>Dvije</a:t>
            </a:r>
            <a:r>
              <a:rPr lang="en-US" dirty="0"/>
              <a:t> </a:t>
            </a:r>
            <a:r>
              <a:rPr lang="en-US" dirty="0" err="1"/>
              <a:t>klase</a:t>
            </a:r>
            <a:r>
              <a:rPr lang="en-US" dirty="0"/>
              <a:t> </a:t>
            </a:r>
            <a:r>
              <a:rPr lang="en-US" dirty="0" err="1"/>
              <a:t>tehnologija</a:t>
            </a:r>
            <a:r>
              <a:rPr lang="en-US" dirty="0"/>
              <a:t> u JavaScript </a:t>
            </a:r>
            <a:r>
              <a:rPr lang="en-US" dirty="0" err="1"/>
              <a:t>ekosistemu</a:t>
            </a:r>
            <a:endParaRPr lang="en-US" dirty="0"/>
          </a:p>
        </p:txBody>
      </p:sp>
      <p:sp>
        <p:nvSpPr>
          <p:cNvPr id="21" name="Text Placeholder 20"/>
          <p:cNvSpPr>
            <a:spLocks noGrp="1"/>
          </p:cNvSpPr>
          <p:nvPr>
            <p:ph type="body" sz="quarter" idx="38"/>
          </p:nvPr>
        </p:nvSpPr>
        <p:spPr/>
        <p:txBody>
          <a:bodyPr/>
          <a:lstStyle/>
          <a:p>
            <a:endParaRPr lang="en-US" dirty="0">
              <a:solidFill>
                <a:schemeClr val="accent1"/>
              </a:solidFill>
            </a:endParaRPr>
          </a:p>
        </p:txBody>
      </p:sp>
      <p:sp>
        <p:nvSpPr>
          <p:cNvPr id="22" name="Text Placeholder 21"/>
          <p:cNvSpPr>
            <a:spLocks noGrp="1"/>
          </p:cNvSpPr>
          <p:nvPr>
            <p:ph type="body" sz="quarter" idx="39"/>
          </p:nvPr>
        </p:nvSpPr>
        <p:spPr/>
        <p:txBody>
          <a:bodyPr/>
          <a:lstStyle/>
          <a:p>
            <a:endParaRPr lang="en-US" dirty="0">
              <a:solidFill>
                <a:schemeClr val="accent1"/>
              </a:solidFill>
            </a:endParaRPr>
          </a:p>
        </p:txBody>
      </p:sp>
      <p:sp>
        <p:nvSpPr>
          <p:cNvPr id="5" name="Text Placeholder 4"/>
          <p:cNvSpPr>
            <a:spLocks noGrp="1"/>
          </p:cNvSpPr>
          <p:nvPr>
            <p:ph type="body" sz="quarter" idx="29"/>
          </p:nvPr>
        </p:nvSpPr>
        <p:spPr>
          <a:prstGeom prst="rect">
            <a:avLst/>
          </a:prstGeom>
          <a:solidFill>
            <a:srgbClr val="FFFFFF">
              <a:alpha val="30196"/>
            </a:srgbClr>
          </a:solidFill>
        </p:spPr>
        <p:txBody>
          <a:bodyPr/>
          <a:lstStyle/>
          <a:p>
            <a:r>
              <a:rPr lang="en-US" dirty="0" err="1" smtClean="0"/>
              <a:t>Radni</a:t>
            </a:r>
            <a:r>
              <a:rPr lang="en-US" dirty="0" smtClean="0"/>
              <a:t> </a:t>
            </a:r>
            <a:r>
              <a:rPr lang="en-US" dirty="0" err="1" smtClean="0"/>
              <a:t>okviri</a:t>
            </a:r>
            <a:r>
              <a:rPr lang="en-US" dirty="0" smtClean="0"/>
              <a:t> </a:t>
            </a:r>
            <a:r>
              <a:rPr lang="en-US" dirty="0" err="1" smtClean="0"/>
              <a:t>nad</a:t>
            </a:r>
            <a:r>
              <a:rPr lang="en-US" dirty="0" smtClean="0"/>
              <a:t> </a:t>
            </a:r>
            <a:r>
              <a:rPr lang="en-US" dirty="0" err="1" smtClean="0"/>
              <a:t>JavaScriptom</a:t>
            </a:r>
            <a:endParaRPr lang="en-US" dirty="0"/>
          </a:p>
        </p:txBody>
      </p:sp>
      <p:sp>
        <p:nvSpPr>
          <p:cNvPr id="14" name="Text Placeholder 13"/>
          <p:cNvSpPr>
            <a:spLocks noGrp="1"/>
          </p:cNvSpPr>
          <p:nvPr>
            <p:ph type="body" sz="quarter" idx="30"/>
          </p:nvPr>
        </p:nvSpPr>
        <p:spPr>
          <a:prstGeom prst="rect">
            <a:avLst/>
          </a:prstGeom>
        </p:spPr>
        <p:txBody>
          <a:bodyPr/>
          <a:lstStyle/>
          <a:p>
            <a:r>
              <a:rPr lang="en-US" dirty="0" err="1" smtClean="0">
                <a:solidFill>
                  <a:schemeClr val="tx1"/>
                </a:solidFill>
              </a:rPr>
              <a:t>Urazumimo-okolinu-i-jezik</a:t>
            </a:r>
            <a:r>
              <a:rPr lang="en-US" dirty="0">
                <a:solidFill>
                  <a:schemeClr val="tx1"/>
                </a:solidFill>
              </a:rPr>
              <a:t> </a:t>
            </a:r>
            <a:r>
              <a:rPr lang="en-US" dirty="0" err="1" smtClean="0">
                <a:solidFill>
                  <a:schemeClr val="tx1"/>
                </a:solidFill>
              </a:rPr>
              <a:t>tehnologije</a:t>
            </a:r>
            <a:endParaRPr lang="en-US" dirty="0" smtClean="0">
              <a:solidFill>
                <a:schemeClr val="tx1"/>
              </a:solidFill>
            </a:endParaRPr>
          </a:p>
        </p:txBody>
      </p:sp>
      <p:sp>
        <p:nvSpPr>
          <p:cNvPr id="16" name="Text Placeholder 20"/>
          <p:cNvSpPr>
            <a:spLocks noGrp="1"/>
          </p:cNvSpPr>
          <p:nvPr>
            <p:ph type="body" sz="quarter" idx="38"/>
          </p:nvPr>
        </p:nvSpPr>
        <p:spPr>
          <a:xfrm>
            <a:off x="3322500" y="3954455"/>
            <a:ext cx="2743200" cy="2560671"/>
          </a:xfrm>
        </p:spPr>
        <p:txBody>
          <a:bodyPr/>
          <a:lstStyle/>
          <a:p>
            <a:r>
              <a:rPr lang="en-US" sz="1600" b="1" dirty="0" err="1" smtClean="0"/>
              <a:t>Webpack</a:t>
            </a:r>
            <a:endParaRPr lang="en-US" sz="1600" b="1" dirty="0" smtClean="0"/>
          </a:p>
          <a:p>
            <a:r>
              <a:rPr lang="en-US" sz="1600" b="1" dirty="0" err="1" smtClean="0"/>
              <a:t>Browserfiy</a:t>
            </a:r>
            <a:endParaRPr lang="en-US" sz="1600" b="1" dirty="0" smtClean="0"/>
          </a:p>
          <a:p>
            <a:r>
              <a:rPr lang="en-US" sz="1600" b="1" dirty="0"/>
              <a:t>Gulp</a:t>
            </a:r>
          </a:p>
          <a:p>
            <a:r>
              <a:rPr lang="en-US" sz="1600" b="1" dirty="0" smtClean="0"/>
              <a:t>Grunt</a:t>
            </a:r>
          </a:p>
          <a:p>
            <a:r>
              <a:rPr lang="en-US" sz="1600" b="1" dirty="0" smtClean="0"/>
              <a:t>Bower</a:t>
            </a:r>
          </a:p>
          <a:p>
            <a:r>
              <a:rPr lang="en-US" sz="1600" b="1" dirty="0" err="1" smtClean="0"/>
              <a:t>Npm</a:t>
            </a:r>
            <a:endParaRPr lang="en-US" sz="1600" b="1" dirty="0"/>
          </a:p>
          <a:p>
            <a:r>
              <a:rPr lang="en-US" sz="1600" b="1" dirty="0" smtClean="0"/>
              <a:t>Yar</a:t>
            </a:r>
            <a:r>
              <a:rPr lang="en-US" sz="1600" b="1" dirty="0"/>
              <a:t>n</a:t>
            </a:r>
            <a:endParaRPr lang="en-US" sz="1600" b="1" dirty="0" smtClean="0"/>
          </a:p>
          <a:p>
            <a:r>
              <a:rPr lang="en-US" sz="1600" b="1" dirty="0" smtClean="0"/>
              <a:t>Babel</a:t>
            </a:r>
          </a:p>
          <a:p>
            <a:r>
              <a:rPr lang="en-US" sz="1600" b="1" dirty="0" err="1" smtClean="0"/>
              <a:t>TypeScript</a:t>
            </a:r>
            <a:endParaRPr lang="en-US" sz="1600" b="1" dirty="0" smtClean="0"/>
          </a:p>
          <a:p>
            <a:r>
              <a:rPr lang="en-US" sz="1600" b="1" dirty="0" err="1" smtClean="0"/>
              <a:t>ESLint</a:t>
            </a:r>
            <a:endParaRPr lang="en-US" sz="1600" b="1" dirty="0" smtClean="0"/>
          </a:p>
          <a:p>
            <a:endParaRPr lang="en-US" dirty="0" smtClean="0"/>
          </a:p>
          <a:p>
            <a:pPr marL="171450" indent="-171450">
              <a:buFontTx/>
              <a:buChar char="-"/>
            </a:pPr>
            <a:endParaRPr lang="en-US" dirty="0" smtClean="0"/>
          </a:p>
          <a:p>
            <a:pPr marL="171450" indent="-171450">
              <a:buFontTx/>
              <a:buChar char="-"/>
            </a:pPr>
            <a:endParaRPr lang="en-US" dirty="0"/>
          </a:p>
        </p:txBody>
      </p:sp>
    </p:spTree>
    <p:extLst>
      <p:ext uri="{BB962C8B-B14F-4D97-AF65-F5344CB8AC3E}">
        <p14:creationId xmlns:p14="http://schemas.microsoft.com/office/powerpoint/2010/main" val="1709448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5745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(1/4) </a:t>
            </a:r>
            <a:br>
              <a:rPr lang="en-US" dirty="0" smtClean="0"/>
            </a:br>
            <a:r>
              <a:rPr lang="en-US" sz="3000" dirty="0" err="1" smtClean="0"/>
              <a:t>Razuman</a:t>
            </a:r>
            <a:r>
              <a:rPr lang="en-US" sz="3000" dirty="0" smtClean="0"/>
              <a:t> </a:t>
            </a:r>
            <a:r>
              <a:rPr lang="en-US" sz="3000" dirty="0" err="1" smtClean="0"/>
              <a:t>jezik</a:t>
            </a:r>
            <a:endParaRPr lang="en-US" sz="3000" dirty="0"/>
          </a:p>
        </p:txBody>
      </p:sp>
      <p:sp>
        <p:nvSpPr>
          <p:cNvPr id="5" name="Rectangle 4"/>
          <p:cNvSpPr/>
          <p:nvPr/>
        </p:nvSpPr>
        <p:spPr>
          <a:xfrm>
            <a:off x="374030" y="2275550"/>
            <a:ext cx="5888141" cy="3539430"/>
          </a:xfrm>
          <a:prstGeom prst="rect">
            <a:avLst/>
          </a:prstGeom>
        </p:spPr>
        <p:txBody>
          <a:bodyPr wrap="square">
            <a:spAutoFit/>
          </a:bodyPr>
          <a:lstStyle/>
          <a:p>
            <a:r>
              <a:rPr lang="en-US" sz="1600" dirty="0" smtClean="0">
                <a:solidFill>
                  <a:srgbClr val="0000FF"/>
                </a:solidFill>
                <a:latin typeface="Consolas" charset="0"/>
              </a:rPr>
              <a:t>class</a:t>
            </a:r>
            <a:r>
              <a:rPr lang="en-US" sz="1600" dirty="0" smtClean="0">
                <a:solidFill>
                  <a:srgbClr val="000000"/>
                </a:solidFill>
                <a:latin typeface="Consolas" charset="0"/>
              </a:rPr>
              <a:t> Product {</a:t>
            </a:r>
          </a:p>
          <a:p>
            <a:endParaRPr lang="en-US" sz="1600" dirty="0" smtClean="0">
              <a:solidFill>
                <a:srgbClr val="000000"/>
              </a:solidFill>
              <a:latin typeface="Consolas" charset="0"/>
            </a:endParaRPr>
          </a:p>
          <a:p>
            <a:r>
              <a:rPr lang="en-US" sz="1600" dirty="0" smtClean="0">
                <a:solidFill>
                  <a:srgbClr val="000000"/>
                </a:solidFill>
                <a:latin typeface="Consolas" charset="0"/>
              </a:rPr>
              <a:t>  </a:t>
            </a:r>
            <a:r>
              <a:rPr lang="en-US" sz="1600" dirty="0" smtClean="0">
                <a:solidFill>
                  <a:srgbClr val="0000FF"/>
                </a:solidFill>
                <a:latin typeface="Consolas" charset="0"/>
              </a:rPr>
              <a:t>constructor</a:t>
            </a:r>
            <a:r>
              <a:rPr lang="en-US" sz="1600" dirty="0" smtClean="0">
                <a:solidFill>
                  <a:srgbClr val="000000"/>
                </a:solidFill>
                <a:latin typeface="Consolas" charset="0"/>
              </a:rPr>
              <a:t>(name, price, discount)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smtClean="0">
                <a:solidFill>
                  <a:srgbClr val="0000FF"/>
                </a:solidFill>
                <a:latin typeface="Consolas" charset="0"/>
              </a:rPr>
              <a:t>this</a:t>
            </a:r>
            <a:r>
              <a:rPr lang="en-US" sz="1600" dirty="0" err="1" smtClean="0">
                <a:solidFill>
                  <a:srgbClr val="000000"/>
                </a:solidFill>
                <a:latin typeface="Consolas" charset="0"/>
              </a:rPr>
              <a:t>.name</a:t>
            </a:r>
            <a:r>
              <a:rPr lang="en-US" sz="1600" dirty="0" smtClean="0">
                <a:solidFill>
                  <a:srgbClr val="000000"/>
                </a:solidFill>
                <a:latin typeface="Consolas" charset="0"/>
              </a:rPr>
              <a:t> = name;</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a:solidFill>
                  <a:srgbClr val="0000FF"/>
                </a:solidFill>
                <a:latin typeface="Consolas" charset="0"/>
              </a:rPr>
              <a:t>this</a:t>
            </a:r>
            <a:r>
              <a:rPr lang="en-US" sz="1600" dirty="0" err="1">
                <a:solidFill>
                  <a:srgbClr val="000000"/>
                </a:solidFill>
                <a:latin typeface="Consolas" charset="0"/>
              </a:rPr>
              <a:t>.</a:t>
            </a:r>
            <a:r>
              <a:rPr lang="en-US" sz="1600" dirty="0" err="1" smtClean="0">
                <a:solidFill>
                  <a:srgbClr val="000000"/>
                </a:solidFill>
                <a:latin typeface="Consolas" charset="0"/>
              </a:rPr>
              <a:t>price</a:t>
            </a:r>
            <a:r>
              <a:rPr lang="en-US" sz="1600" dirty="0" smtClean="0">
                <a:solidFill>
                  <a:srgbClr val="000000"/>
                </a:solidFill>
                <a:latin typeface="Consolas" charset="0"/>
              </a:rPr>
              <a:t> = price;</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a:solidFill>
                  <a:srgbClr val="0000FF"/>
                </a:solidFill>
                <a:latin typeface="Consolas" charset="0"/>
              </a:rPr>
              <a:t>this</a:t>
            </a:r>
            <a:r>
              <a:rPr lang="en-US" sz="1600" dirty="0" err="1">
                <a:solidFill>
                  <a:srgbClr val="000000"/>
                </a:solidFill>
                <a:latin typeface="Consolas" charset="0"/>
              </a:rPr>
              <a:t>.</a:t>
            </a:r>
            <a:r>
              <a:rPr lang="en-US" sz="1600" dirty="0" err="1" smtClean="0">
                <a:solidFill>
                  <a:srgbClr val="000000"/>
                </a:solidFill>
                <a:latin typeface="Consolas" charset="0"/>
              </a:rPr>
              <a:t>discount</a:t>
            </a:r>
            <a:r>
              <a:rPr lang="en-US" sz="1600" dirty="0" smtClean="0">
                <a:solidFill>
                  <a:srgbClr val="000000"/>
                </a:solidFill>
                <a:latin typeface="Consolas" charset="0"/>
              </a:rPr>
              <a:t> = discount;</a:t>
            </a:r>
          </a:p>
          <a:p>
            <a:r>
              <a:rPr lang="en-US" sz="1600" dirty="0" smtClean="0">
                <a:solidFill>
                  <a:srgbClr val="000000"/>
                </a:solidFill>
                <a:latin typeface="Consolas" charset="0"/>
              </a:rPr>
              <a:t>  }</a:t>
            </a:r>
          </a:p>
          <a:p>
            <a:r>
              <a:rPr lang="en-US" sz="1600" dirty="0" smtClean="0">
                <a:solidFill>
                  <a:srgbClr val="000000"/>
                </a:solidFill>
                <a:latin typeface="Consolas" charset="0"/>
              </a:rPr>
              <a:t/>
            </a:r>
            <a:br>
              <a:rPr lang="en-US" sz="1600" dirty="0" smtClean="0">
                <a:solidFill>
                  <a:srgbClr val="000000"/>
                </a:solidFill>
                <a:latin typeface="Consolas" charset="0"/>
              </a:rPr>
            </a:br>
            <a:r>
              <a:rPr lang="en-US" sz="1600" dirty="0" smtClean="0">
                <a:solidFill>
                  <a:srgbClr val="000000"/>
                </a:solidFill>
                <a:latin typeface="Consolas" charset="0"/>
              </a:rPr>
              <a:t>  </a:t>
            </a:r>
            <a:r>
              <a:rPr lang="en-US" sz="1600" dirty="0" err="1" smtClean="0">
                <a:solidFill>
                  <a:srgbClr val="000000"/>
                </a:solidFill>
                <a:latin typeface="Consolas" charset="0"/>
              </a:rPr>
              <a:t>getTotalPrice</a:t>
            </a:r>
            <a:r>
              <a:rPr lang="en-US" sz="1600" dirty="0" smtClean="0">
                <a:solidFill>
                  <a:srgbClr val="000000"/>
                </a:solidFill>
                <a:latin typeface="Consolas" charset="0"/>
              </a:rPr>
              <a:t> = () </a:t>
            </a:r>
            <a:r>
              <a:rPr lang="en-US" sz="1600" dirty="0" smtClean="0">
                <a:solidFill>
                  <a:srgbClr val="0000FF"/>
                </a:solidFill>
                <a:latin typeface="Consolas" charset="0"/>
              </a:rPr>
              <a:t>=&gt;</a:t>
            </a:r>
            <a:r>
              <a:rPr lang="en-US" sz="1600" dirty="0" smtClean="0">
                <a:solidFill>
                  <a:srgbClr val="000000"/>
                </a:solidFill>
                <a:latin typeface="Consolas" charset="0"/>
              </a:rPr>
              <a:t> {</a:t>
            </a:r>
          </a:p>
          <a:p>
            <a:r>
              <a:rPr lang="en-US" sz="1600" dirty="0" smtClean="0">
                <a:solidFill>
                  <a:srgbClr val="0000FF"/>
                </a:solidFill>
                <a:latin typeface="Consolas" charset="0"/>
              </a:rPr>
              <a:t>    return</a:t>
            </a:r>
            <a:r>
              <a:rPr lang="en-US" sz="1600" dirty="0" smtClean="0">
                <a:solidFill>
                  <a:srgbClr val="000000"/>
                </a:solidFill>
                <a:latin typeface="Consolas" charset="0"/>
              </a:rPr>
              <a:t> </a:t>
            </a:r>
            <a:r>
              <a:rPr lang="en-US" sz="1600" dirty="0" err="1" smtClean="0">
                <a:solidFill>
                  <a:srgbClr val="0000FF"/>
                </a:solidFill>
                <a:latin typeface="Consolas" charset="0"/>
              </a:rPr>
              <a:t>this</a:t>
            </a:r>
            <a:r>
              <a:rPr lang="en-US" sz="1600" dirty="0" err="1" smtClean="0">
                <a:solidFill>
                  <a:srgbClr val="000000"/>
                </a:solidFill>
                <a:latin typeface="Consolas" charset="0"/>
              </a:rPr>
              <a:t>.price</a:t>
            </a:r>
            <a:r>
              <a:rPr lang="en-US" sz="1600" dirty="0" smtClean="0">
                <a:solidFill>
                  <a:srgbClr val="000000"/>
                </a:solidFill>
                <a:latin typeface="Consolas" charset="0"/>
              </a:rPr>
              <a:t> *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smtClean="0">
                <a:solidFill>
                  <a:srgbClr val="09885A"/>
                </a:solidFill>
                <a:latin typeface="Consolas" charset="0"/>
              </a:rPr>
              <a:t>1</a:t>
            </a:r>
            <a:r>
              <a:rPr lang="en-US" sz="1600" dirty="0" smtClean="0">
                <a:solidFill>
                  <a:srgbClr val="000000"/>
                </a:solidFill>
                <a:latin typeface="Consolas" charset="0"/>
              </a:rPr>
              <a:t> - </a:t>
            </a:r>
            <a:r>
              <a:rPr lang="en-US" sz="1600" dirty="0" err="1" smtClean="0">
                <a:solidFill>
                  <a:srgbClr val="0000FF"/>
                </a:solidFill>
                <a:latin typeface="Consolas" charset="0"/>
              </a:rPr>
              <a:t>this</a:t>
            </a:r>
            <a:r>
              <a:rPr lang="en-US" sz="1600" dirty="0" err="1" smtClean="0">
                <a:solidFill>
                  <a:srgbClr val="000000"/>
                </a:solidFill>
                <a:latin typeface="Consolas" charset="0"/>
              </a:rPr>
              <a:t>.discount</a:t>
            </a:r>
            <a:r>
              <a:rPr lang="en-US" sz="1600" dirty="0" smtClean="0">
                <a:solidFill>
                  <a:srgbClr val="000000"/>
                </a:solidFill>
                <a:latin typeface="Consolas" charset="0"/>
              </a:rPr>
              <a:t> / </a:t>
            </a:r>
            <a:r>
              <a:rPr lang="en-US" sz="1600" dirty="0" smtClean="0">
                <a:solidFill>
                  <a:srgbClr val="09885A"/>
                </a:solidFill>
                <a:latin typeface="Consolas" charset="0"/>
              </a:rPr>
              <a:t>100</a:t>
            </a:r>
            <a:r>
              <a:rPr lang="en-US" sz="1600" dirty="0" smtClean="0">
                <a:solidFill>
                  <a:srgbClr val="000000"/>
                </a:solidFill>
                <a:latin typeface="Consolas" charset="0"/>
              </a:rPr>
              <a:t>);</a:t>
            </a:r>
          </a:p>
          <a:p>
            <a:r>
              <a:rPr lang="en-US" sz="1600" dirty="0" smtClean="0">
                <a:solidFill>
                  <a:srgbClr val="000000"/>
                </a:solidFill>
                <a:latin typeface="Consolas" charset="0"/>
              </a:rPr>
              <a:t>  };</a:t>
            </a:r>
          </a:p>
          <a:p>
            <a:endParaRPr lang="en-US" sz="1600" dirty="0" smtClean="0">
              <a:solidFill>
                <a:srgbClr val="000000"/>
              </a:solidFill>
              <a:latin typeface="Consolas" charset="0"/>
            </a:endParaRPr>
          </a:p>
          <a:p>
            <a:r>
              <a:rPr lang="en-US" sz="1600" dirty="0" smtClean="0">
                <a:solidFill>
                  <a:srgbClr val="000000"/>
                </a:solidFill>
                <a:latin typeface="Consolas" charset="0"/>
              </a:rPr>
              <a:t>}</a:t>
            </a:r>
            <a:endParaRPr lang="en-US" sz="1600" b="0" dirty="0">
              <a:solidFill>
                <a:srgbClr val="000000"/>
              </a:solidFill>
              <a:effectLst/>
              <a:latin typeface="Consolas" charset="0"/>
            </a:endParaRPr>
          </a:p>
        </p:txBody>
      </p:sp>
    </p:spTree>
    <p:extLst>
      <p:ext uri="{BB962C8B-B14F-4D97-AF65-F5344CB8AC3E}">
        <p14:creationId xmlns:p14="http://schemas.microsoft.com/office/powerpoint/2010/main" val="1475634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fade">
                                      <p:cBhvr>
                                        <p:cTn id="10" dur="500"/>
                                        <p:tgtEl>
                                          <p:spTgt spid="5">
                                            <p:txEl>
                                              <p:pRg st="12" end="1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(1/4) </a:t>
            </a:r>
            <a:br>
              <a:rPr lang="en-US" dirty="0" smtClean="0"/>
            </a:br>
            <a:r>
              <a:rPr lang="en-US" sz="3000" dirty="0" err="1" smtClean="0"/>
              <a:t>Razuman</a:t>
            </a:r>
            <a:r>
              <a:rPr lang="en-US" sz="3000" dirty="0" smtClean="0"/>
              <a:t> </a:t>
            </a:r>
            <a:r>
              <a:rPr lang="en-US" sz="3000" dirty="0" err="1" smtClean="0"/>
              <a:t>jezik</a:t>
            </a:r>
            <a:endParaRPr lang="en-US" sz="3000" dirty="0"/>
          </a:p>
        </p:txBody>
      </p:sp>
      <p:sp>
        <p:nvSpPr>
          <p:cNvPr id="4" name="Rectangle 3"/>
          <p:cNvSpPr/>
          <p:nvPr/>
        </p:nvSpPr>
        <p:spPr>
          <a:xfrm>
            <a:off x="5425727" y="2275550"/>
            <a:ext cx="5566949" cy="1569660"/>
          </a:xfrm>
          <a:prstGeom prst="rect">
            <a:avLst/>
          </a:prstGeom>
        </p:spPr>
        <p:txBody>
          <a:bodyPr wrap="square">
            <a:spAutoFit/>
          </a:bodyPr>
          <a:lstStyle/>
          <a:p>
            <a:r>
              <a:rPr lang="en-US" sz="1600" dirty="0" smtClean="0">
                <a:solidFill>
                  <a:srgbClr val="0000FF"/>
                </a:solidFill>
                <a:latin typeface="Consolas" charset="0"/>
              </a:rPr>
              <a:t> </a:t>
            </a:r>
            <a:r>
              <a:rPr lang="en-US" sz="1600" dirty="0" err="1" smtClean="0">
                <a:solidFill>
                  <a:srgbClr val="0000FF"/>
                </a:solidFill>
                <a:latin typeface="Consolas" charset="0"/>
              </a:rPr>
              <a:t>async</a:t>
            </a:r>
            <a:r>
              <a:rPr lang="en-US" sz="1600" dirty="0" smtClean="0">
                <a:solidFill>
                  <a:srgbClr val="000000"/>
                </a:solidFill>
                <a:latin typeface="Consolas" charset="0"/>
              </a:rPr>
              <a:t> </a:t>
            </a:r>
            <a:r>
              <a:rPr lang="en-US" sz="1600" dirty="0" smtClean="0">
                <a:solidFill>
                  <a:srgbClr val="0000FF"/>
                </a:solidFill>
                <a:latin typeface="Consolas" charset="0"/>
              </a:rPr>
              <a:t>function</a:t>
            </a:r>
            <a:r>
              <a:rPr lang="en-US" sz="1600" dirty="0" smtClean="0">
                <a:solidFill>
                  <a:srgbClr val="000000"/>
                </a:solidFill>
                <a:latin typeface="Consolas" charset="0"/>
              </a:rPr>
              <a:t> </a:t>
            </a:r>
            <a:r>
              <a:rPr lang="en-US" sz="1600" dirty="0" err="1" smtClean="0">
                <a:solidFill>
                  <a:srgbClr val="000000"/>
                </a:solidFill>
                <a:latin typeface="Consolas" charset="0"/>
              </a:rPr>
              <a:t>GetProduct</a:t>
            </a:r>
            <a:r>
              <a:rPr lang="en-US" sz="1600" dirty="0" smtClean="0">
                <a:solidFill>
                  <a:srgbClr val="000000"/>
                </a:solidFill>
                <a:latin typeface="Consolas" charset="0"/>
              </a:rPr>
              <a:t>(id) {</a:t>
            </a:r>
            <a:endParaRPr lang="en-US" sz="1600" dirty="0">
              <a:solidFill>
                <a:srgbClr val="000000"/>
              </a:solidFill>
              <a:latin typeface="Consolas" charset="0"/>
            </a:endParaRPr>
          </a:p>
          <a:p>
            <a:r>
              <a:rPr lang="en-US" sz="1600" dirty="0">
                <a:solidFill>
                  <a:srgbClr val="0000FF"/>
                </a:solidFill>
                <a:latin typeface="Consolas" charset="0"/>
              </a:rPr>
              <a:t> </a:t>
            </a:r>
            <a:r>
              <a:rPr lang="en-US" sz="1600" dirty="0" smtClean="0">
                <a:solidFill>
                  <a:srgbClr val="0000FF"/>
                </a:solidFill>
                <a:latin typeface="Consolas" charset="0"/>
              </a:rPr>
              <a:t>  let</a:t>
            </a:r>
            <a:r>
              <a:rPr lang="en-US" sz="1600" dirty="0" smtClean="0">
                <a:solidFill>
                  <a:srgbClr val="000000"/>
                </a:solidFill>
                <a:latin typeface="Consolas" charset="0"/>
              </a:rPr>
              <a:t> </a:t>
            </a:r>
            <a:r>
              <a:rPr lang="en-US" sz="1600" dirty="0" err="1">
                <a:solidFill>
                  <a:srgbClr val="000000"/>
                </a:solidFill>
                <a:latin typeface="Consolas" charset="0"/>
              </a:rPr>
              <a:t>resp</a:t>
            </a:r>
            <a:r>
              <a:rPr lang="en-US" sz="1600" dirty="0">
                <a:solidFill>
                  <a:srgbClr val="000000"/>
                </a:solidFill>
                <a:latin typeface="Consolas" charset="0"/>
              </a:rPr>
              <a:t> = </a:t>
            </a:r>
            <a:r>
              <a:rPr lang="en-US" sz="1600" dirty="0">
                <a:solidFill>
                  <a:srgbClr val="0000FF"/>
                </a:solidFill>
                <a:latin typeface="Consolas" charset="0"/>
              </a:rPr>
              <a:t>await</a:t>
            </a:r>
            <a:r>
              <a:rPr lang="en-US" sz="1600" dirty="0">
                <a:solidFill>
                  <a:srgbClr val="000000"/>
                </a:solidFill>
                <a:latin typeface="Consolas" charset="0"/>
              </a:rPr>
              <a:t> </a:t>
            </a:r>
            <a:r>
              <a:rPr lang="en-US" sz="1600" dirty="0" err="1">
                <a:solidFill>
                  <a:srgbClr val="000000"/>
                </a:solidFill>
                <a:latin typeface="Consolas" charset="0"/>
              </a:rPr>
              <a:t>axios.get</a:t>
            </a:r>
            <a:r>
              <a:rPr lang="en-US" sz="1600" dirty="0" smtClean="0">
                <a:solidFill>
                  <a:srgbClr val="000000"/>
                </a:solidFill>
                <a:latin typeface="Consolas" charset="0"/>
              </a:rPr>
              <a:t>(</a:t>
            </a:r>
            <a:r>
              <a:rPr lang="en-US" sz="1600" dirty="0" smtClean="0">
                <a:solidFill>
                  <a:srgbClr val="A31515"/>
                </a:solidFill>
                <a:latin typeface="Consolas" charset="0"/>
              </a:rPr>
              <a:t>"shop/product"</a:t>
            </a:r>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err="1" smtClean="0">
                <a:solidFill>
                  <a:srgbClr val="000000"/>
                </a:solidFill>
                <a:latin typeface="Consolas" charset="0"/>
              </a:rPr>
              <a:t>params</a:t>
            </a:r>
            <a:r>
              <a:rPr lang="en-US" sz="1600" dirty="0" smtClean="0">
                <a:solidFill>
                  <a:srgbClr val="000000"/>
                </a:solidFill>
                <a:latin typeface="Consolas" charset="0"/>
              </a:rPr>
              <a:t>: { id</a:t>
            </a:r>
            <a:r>
              <a:rPr lang="en-US" sz="1600" dirty="0">
                <a:solidFill>
                  <a:srgbClr val="000000"/>
                </a:solidFill>
                <a:latin typeface="Consolas" charset="0"/>
              </a:rPr>
              <a:t>: </a:t>
            </a:r>
            <a:r>
              <a:rPr lang="en-US" sz="1600" dirty="0" smtClean="0">
                <a:solidFill>
                  <a:srgbClr val="000000"/>
                </a:solidFill>
                <a:latin typeface="Consolas" charset="0"/>
              </a:rPr>
              <a:t>id }</a:t>
            </a:r>
          </a:p>
          <a:p>
            <a:r>
              <a:rPr lang="en-US" sz="1600" dirty="0">
                <a:solidFill>
                  <a:srgbClr val="000000"/>
                </a:solidFill>
                <a:latin typeface="Consolas" charset="0"/>
              </a:rPr>
              <a:t> </a:t>
            </a:r>
            <a:r>
              <a:rPr lang="en-US" sz="1600" dirty="0" smtClean="0">
                <a:solidFill>
                  <a:srgbClr val="000000"/>
                </a:solidFill>
                <a:latin typeface="Consolas" charset="0"/>
              </a:rPr>
              <a:t>  });</a:t>
            </a:r>
            <a:endParaRPr lang="en-US" sz="1600" dirty="0">
              <a:solidFill>
                <a:srgbClr val="000000"/>
              </a:solidFill>
              <a:latin typeface="Consolas" charset="0"/>
            </a:endParaRPr>
          </a:p>
          <a:p>
            <a:r>
              <a:rPr lang="en-US" sz="1600" dirty="0">
                <a:solidFill>
                  <a:srgbClr val="0000FF"/>
                </a:solidFill>
                <a:latin typeface="Consolas" charset="0"/>
              </a:rPr>
              <a:t> </a:t>
            </a:r>
            <a:r>
              <a:rPr lang="en-US" sz="1600" dirty="0" smtClean="0">
                <a:solidFill>
                  <a:srgbClr val="0000FF"/>
                </a:solidFill>
                <a:latin typeface="Consolas" charset="0"/>
              </a:rPr>
              <a:t>  return</a:t>
            </a:r>
            <a:r>
              <a:rPr lang="en-US" sz="1600" dirty="0" smtClean="0">
                <a:solidFill>
                  <a:srgbClr val="000000"/>
                </a:solidFill>
                <a:latin typeface="Consolas" charset="0"/>
              </a:rPr>
              <a:t> </a:t>
            </a:r>
            <a:r>
              <a:rPr lang="en-US" sz="1600" dirty="0" err="1" smtClean="0">
                <a:solidFill>
                  <a:srgbClr val="000000"/>
                </a:solidFill>
                <a:latin typeface="Consolas" charset="0"/>
              </a:rPr>
              <a:t>resp.data</a:t>
            </a:r>
            <a:r>
              <a:rPr lang="en-US" sz="1600" dirty="0" smtClean="0">
                <a:solidFill>
                  <a:srgbClr val="000000"/>
                </a:solidFill>
                <a:latin typeface="Consolas" charset="0"/>
              </a:rPr>
              <a:t>;</a:t>
            </a:r>
            <a:endParaRPr lang="en-US" sz="1600" dirty="0">
              <a:solidFill>
                <a:srgbClr val="000000"/>
              </a:solidFill>
              <a:latin typeface="Consolas" charset="0"/>
            </a:endParaRPr>
          </a:p>
          <a:p>
            <a:r>
              <a:rPr lang="en-US" sz="1600" dirty="0" smtClean="0">
                <a:solidFill>
                  <a:srgbClr val="000000"/>
                </a:solidFill>
                <a:latin typeface="Consolas" charset="0"/>
              </a:rPr>
              <a:t> }</a:t>
            </a:r>
            <a:endParaRPr lang="en-US" sz="1600" b="0" dirty="0">
              <a:solidFill>
                <a:srgbClr val="000000"/>
              </a:solidFill>
              <a:effectLst/>
              <a:latin typeface="Consolas" charset="0"/>
            </a:endParaRPr>
          </a:p>
        </p:txBody>
      </p:sp>
      <p:sp>
        <p:nvSpPr>
          <p:cNvPr id="5" name="Rectangle 4"/>
          <p:cNvSpPr/>
          <p:nvPr/>
        </p:nvSpPr>
        <p:spPr>
          <a:xfrm>
            <a:off x="374030" y="2275550"/>
            <a:ext cx="5888141" cy="3539430"/>
          </a:xfrm>
          <a:prstGeom prst="rect">
            <a:avLst/>
          </a:prstGeom>
        </p:spPr>
        <p:txBody>
          <a:bodyPr wrap="square">
            <a:spAutoFit/>
          </a:bodyPr>
          <a:lstStyle/>
          <a:p>
            <a:r>
              <a:rPr lang="en-US" sz="1600" dirty="0" smtClean="0">
                <a:solidFill>
                  <a:schemeClr val="tx2">
                    <a:lumMod val="20000"/>
                    <a:lumOff val="80000"/>
                  </a:schemeClr>
                </a:solidFill>
                <a:latin typeface="Consolas" charset="0"/>
              </a:rPr>
              <a:t>class Product {</a:t>
            </a:r>
          </a:p>
          <a:p>
            <a:endParaRPr lang="en-US" sz="1600" dirty="0" smtClean="0">
              <a:solidFill>
                <a:schemeClr val="tx2">
                  <a:lumMod val="20000"/>
                  <a:lumOff val="80000"/>
                </a:schemeClr>
              </a:solidFill>
              <a:latin typeface="Consolas" charset="0"/>
            </a:endParaRPr>
          </a:p>
          <a:p>
            <a:r>
              <a:rPr lang="en-US" sz="1600" dirty="0" smtClean="0">
                <a:solidFill>
                  <a:schemeClr val="tx2">
                    <a:lumMod val="20000"/>
                    <a:lumOff val="80000"/>
                  </a:schemeClr>
                </a:solidFill>
                <a:latin typeface="Consolas" charset="0"/>
              </a:rPr>
              <a:t>  constructor(name, price, discount)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r>
              <a:rPr lang="en-US" sz="1600" dirty="0" err="1" smtClean="0">
                <a:solidFill>
                  <a:schemeClr val="tx2">
                    <a:lumMod val="20000"/>
                    <a:lumOff val="80000"/>
                  </a:schemeClr>
                </a:solidFill>
                <a:latin typeface="Consolas" charset="0"/>
              </a:rPr>
              <a:t>this.name</a:t>
            </a:r>
            <a:r>
              <a:rPr lang="en-US" sz="1600" dirty="0" smtClean="0">
                <a:solidFill>
                  <a:schemeClr val="tx2">
                    <a:lumMod val="20000"/>
                    <a:lumOff val="80000"/>
                  </a:schemeClr>
                </a:solidFill>
                <a:latin typeface="Consolas" charset="0"/>
              </a:rPr>
              <a:t> = name;</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r>
              <a:rPr lang="en-US" sz="1600" dirty="0" err="1">
                <a:solidFill>
                  <a:schemeClr val="tx2">
                    <a:lumMod val="20000"/>
                    <a:lumOff val="80000"/>
                  </a:schemeClr>
                </a:solidFill>
                <a:latin typeface="Consolas" charset="0"/>
              </a:rPr>
              <a:t>this.</a:t>
            </a:r>
            <a:r>
              <a:rPr lang="en-US" sz="1600" dirty="0" err="1" smtClean="0">
                <a:solidFill>
                  <a:schemeClr val="tx2">
                    <a:lumMod val="20000"/>
                    <a:lumOff val="80000"/>
                  </a:schemeClr>
                </a:solidFill>
                <a:latin typeface="Consolas" charset="0"/>
              </a:rPr>
              <a:t>price</a:t>
            </a:r>
            <a:r>
              <a:rPr lang="en-US" sz="1600" dirty="0" smtClean="0">
                <a:solidFill>
                  <a:schemeClr val="tx2">
                    <a:lumMod val="20000"/>
                    <a:lumOff val="80000"/>
                  </a:schemeClr>
                </a:solidFill>
                <a:latin typeface="Consolas" charset="0"/>
              </a:rPr>
              <a:t> = price;</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a:t>
            </a:r>
            <a:r>
              <a:rPr lang="en-US" sz="1600" dirty="0" err="1">
                <a:solidFill>
                  <a:schemeClr val="tx2">
                    <a:lumMod val="20000"/>
                    <a:lumOff val="80000"/>
                  </a:schemeClr>
                </a:solidFill>
                <a:latin typeface="Consolas" charset="0"/>
              </a:rPr>
              <a:t>this.</a:t>
            </a:r>
            <a:r>
              <a:rPr lang="en-US" sz="1600" dirty="0" err="1" smtClean="0">
                <a:solidFill>
                  <a:schemeClr val="tx2">
                    <a:lumMod val="20000"/>
                    <a:lumOff val="80000"/>
                  </a:schemeClr>
                </a:solidFill>
                <a:latin typeface="Consolas" charset="0"/>
              </a:rPr>
              <a:t>discount</a:t>
            </a:r>
            <a:r>
              <a:rPr lang="en-US" sz="1600" dirty="0" smtClean="0">
                <a:solidFill>
                  <a:schemeClr val="tx2">
                    <a:lumMod val="20000"/>
                    <a:lumOff val="80000"/>
                  </a:schemeClr>
                </a:solidFill>
                <a:latin typeface="Consolas" charset="0"/>
              </a:rPr>
              <a:t> = discount;</a:t>
            </a:r>
          </a:p>
          <a:p>
            <a:r>
              <a:rPr lang="en-US" sz="1600" dirty="0" smtClean="0">
                <a:solidFill>
                  <a:schemeClr val="tx2">
                    <a:lumMod val="20000"/>
                    <a:lumOff val="80000"/>
                  </a:schemeClr>
                </a:solidFill>
                <a:latin typeface="Consolas" charset="0"/>
              </a:rPr>
              <a:t>  }</a:t>
            </a:r>
          </a:p>
          <a:p>
            <a:r>
              <a:rPr lang="en-US" sz="1600" dirty="0" smtClean="0">
                <a:solidFill>
                  <a:schemeClr val="tx2">
                    <a:lumMod val="20000"/>
                    <a:lumOff val="80000"/>
                  </a:schemeClr>
                </a:solidFill>
                <a:latin typeface="Consolas" charset="0"/>
              </a:rPr>
              <a:t/>
            </a:r>
            <a:br>
              <a:rPr lang="en-US" sz="1600" dirty="0" smtClean="0">
                <a:solidFill>
                  <a:schemeClr val="tx2">
                    <a:lumMod val="20000"/>
                    <a:lumOff val="80000"/>
                  </a:schemeClr>
                </a:solidFill>
                <a:latin typeface="Consolas" charset="0"/>
              </a:rPr>
            </a:br>
            <a:r>
              <a:rPr lang="en-US" sz="1600" dirty="0" smtClean="0">
                <a:solidFill>
                  <a:schemeClr val="tx2">
                    <a:lumMod val="20000"/>
                    <a:lumOff val="80000"/>
                  </a:schemeClr>
                </a:solidFill>
                <a:latin typeface="Consolas" charset="0"/>
              </a:rPr>
              <a:t>  </a:t>
            </a:r>
            <a:r>
              <a:rPr lang="en-US" sz="1600" dirty="0" err="1" smtClean="0">
                <a:solidFill>
                  <a:schemeClr val="tx2">
                    <a:lumMod val="20000"/>
                    <a:lumOff val="80000"/>
                  </a:schemeClr>
                </a:solidFill>
                <a:latin typeface="Consolas" charset="0"/>
              </a:rPr>
              <a:t>getTotalPrice</a:t>
            </a:r>
            <a:r>
              <a:rPr lang="en-US" sz="1600" dirty="0" smtClean="0">
                <a:solidFill>
                  <a:schemeClr val="tx2">
                    <a:lumMod val="20000"/>
                    <a:lumOff val="80000"/>
                  </a:schemeClr>
                </a:solidFill>
                <a:latin typeface="Consolas" charset="0"/>
              </a:rPr>
              <a:t> = () =&gt; {</a:t>
            </a:r>
          </a:p>
          <a:p>
            <a:r>
              <a:rPr lang="en-US" sz="1600" dirty="0" smtClean="0">
                <a:solidFill>
                  <a:schemeClr val="tx2">
                    <a:lumMod val="20000"/>
                    <a:lumOff val="80000"/>
                  </a:schemeClr>
                </a:solidFill>
                <a:latin typeface="Consolas" charset="0"/>
              </a:rPr>
              <a:t>    return </a:t>
            </a:r>
            <a:r>
              <a:rPr lang="en-US" sz="1600" dirty="0" err="1" smtClean="0">
                <a:solidFill>
                  <a:schemeClr val="tx2">
                    <a:lumMod val="20000"/>
                    <a:lumOff val="80000"/>
                  </a:schemeClr>
                </a:solidFill>
                <a:latin typeface="Consolas" charset="0"/>
              </a:rPr>
              <a:t>this.price</a:t>
            </a:r>
            <a:r>
              <a:rPr lang="en-US" sz="1600" dirty="0" smtClean="0">
                <a:solidFill>
                  <a:schemeClr val="tx2">
                    <a:lumMod val="20000"/>
                    <a:lumOff val="80000"/>
                  </a:schemeClr>
                </a:solidFill>
                <a:latin typeface="Consolas" charset="0"/>
              </a:rPr>
              <a:t> * </a:t>
            </a:r>
          </a:p>
          <a:p>
            <a:r>
              <a:rPr lang="en-US" sz="1600" dirty="0">
                <a:solidFill>
                  <a:schemeClr val="tx2">
                    <a:lumMod val="20000"/>
                    <a:lumOff val="80000"/>
                  </a:schemeClr>
                </a:solidFill>
                <a:latin typeface="Consolas" charset="0"/>
              </a:rPr>
              <a:t> </a:t>
            </a:r>
            <a:r>
              <a:rPr lang="en-US" sz="1600" dirty="0" smtClean="0">
                <a:solidFill>
                  <a:schemeClr val="tx2">
                    <a:lumMod val="20000"/>
                    <a:lumOff val="80000"/>
                  </a:schemeClr>
                </a:solidFill>
                <a:latin typeface="Consolas" charset="0"/>
              </a:rPr>
              <a:t>          (1 - </a:t>
            </a:r>
            <a:r>
              <a:rPr lang="en-US" sz="1600" dirty="0" err="1" smtClean="0">
                <a:solidFill>
                  <a:schemeClr val="tx2">
                    <a:lumMod val="20000"/>
                    <a:lumOff val="80000"/>
                  </a:schemeClr>
                </a:solidFill>
                <a:latin typeface="Consolas" charset="0"/>
              </a:rPr>
              <a:t>this.discount</a:t>
            </a:r>
            <a:r>
              <a:rPr lang="en-US" sz="1600" dirty="0" smtClean="0">
                <a:solidFill>
                  <a:schemeClr val="tx2">
                    <a:lumMod val="20000"/>
                    <a:lumOff val="80000"/>
                  </a:schemeClr>
                </a:solidFill>
                <a:latin typeface="Consolas" charset="0"/>
              </a:rPr>
              <a:t> / 100);</a:t>
            </a:r>
          </a:p>
          <a:p>
            <a:r>
              <a:rPr lang="en-US" sz="1600" dirty="0" smtClean="0">
                <a:solidFill>
                  <a:schemeClr val="tx2">
                    <a:lumMod val="20000"/>
                    <a:lumOff val="80000"/>
                  </a:schemeClr>
                </a:solidFill>
                <a:latin typeface="Consolas" charset="0"/>
              </a:rPr>
              <a:t>  };</a:t>
            </a:r>
          </a:p>
          <a:p>
            <a:endParaRPr lang="en-US" sz="1600" dirty="0" smtClean="0">
              <a:solidFill>
                <a:schemeClr val="tx2">
                  <a:lumMod val="20000"/>
                  <a:lumOff val="80000"/>
                </a:schemeClr>
              </a:solidFill>
              <a:latin typeface="Consolas" charset="0"/>
            </a:endParaRPr>
          </a:p>
          <a:p>
            <a:r>
              <a:rPr lang="en-US" sz="1600" dirty="0" smtClean="0">
                <a:solidFill>
                  <a:schemeClr val="tx2">
                    <a:lumMod val="20000"/>
                    <a:lumOff val="80000"/>
                  </a:schemeClr>
                </a:solidFill>
                <a:latin typeface="Consolas" charset="0"/>
              </a:rPr>
              <a:t>}</a:t>
            </a:r>
            <a:endParaRPr lang="en-US" sz="1600" b="0" dirty="0">
              <a:solidFill>
                <a:schemeClr val="tx2">
                  <a:lumMod val="20000"/>
                  <a:lumOff val="80000"/>
                </a:schemeClr>
              </a:solidFill>
              <a:effectLst/>
              <a:latin typeface="Consolas" charset="0"/>
            </a:endParaRPr>
          </a:p>
        </p:txBody>
      </p:sp>
    </p:spTree>
    <p:extLst>
      <p:ext uri="{BB962C8B-B14F-4D97-AF65-F5344CB8AC3E}">
        <p14:creationId xmlns:p14="http://schemas.microsoft.com/office/powerpoint/2010/main" val="172385528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Lista</a:t>
            </a:r>
            <a:r>
              <a:rPr lang="en-US" dirty="0" smtClean="0"/>
              <a:t> </a:t>
            </a:r>
            <a:r>
              <a:rPr lang="en-US" dirty="0" err="1" smtClean="0"/>
              <a:t>zahtjeva</a:t>
            </a:r>
            <a:r>
              <a:rPr lang="en-US" dirty="0" smtClean="0"/>
              <a:t> (1/4) </a:t>
            </a:r>
            <a:br>
              <a:rPr lang="en-US" dirty="0" smtClean="0"/>
            </a:br>
            <a:r>
              <a:rPr lang="en-US" sz="3000" dirty="0" err="1" smtClean="0"/>
              <a:t>Razuman</a:t>
            </a:r>
            <a:r>
              <a:rPr lang="en-US" sz="3000" dirty="0" smtClean="0"/>
              <a:t> </a:t>
            </a:r>
            <a:r>
              <a:rPr lang="en-US" sz="3000" dirty="0" err="1" smtClean="0"/>
              <a:t>jezik</a:t>
            </a:r>
            <a:r>
              <a:rPr lang="en-US" sz="3000" dirty="0" smtClean="0"/>
              <a:t> </a:t>
            </a:r>
            <a:r>
              <a:rPr lang="en-US" sz="3000" dirty="0"/>
              <a:t> </a:t>
            </a:r>
            <a:r>
              <a:rPr lang="en-US" sz="3000" dirty="0" smtClean="0"/>
              <a:t>- </a:t>
            </a:r>
            <a:r>
              <a:rPr lang="en-US" sz="3000" dirty="0" smtClean="0">
                <a:solidFill>
                  <a:srgbClr val="FF0000"/>
                </a:solidFill>
              </a:rPr>
              <a:t>bonus </a:t>
            </a:r>
            <a:r>
              <a:rPr lang="en-US" sz="3000" dirty="0" err="1" smtClean="0">
                <a:solidFill>
                  <a:srgbClr val="FF0000"/>
                </a:solidFill>
              </a:rPr>
              <a:t>bodovi</a:t>
            </a:r>
            <a:r>
              <a:rPr lang="en-US" sz="3000" dirty="0" smtClean="0">
                <a:solidFill>
                  <a:srgbClr val="FF0000"/>
                </a:solidFill>
              </a:rPr>
              <a:t> </a:t>
            </a:r>
            <a:r>
              <a:rPr lang="en-US" sz="3000" dirty="0" err="1" smtClean="0">
                <a:solidFill>
                  <a:srgbClr val="FF0000"/>
                </a:solidFill>
              </a:rPr>
              <a:t>za</a:t>
            </a:r>
            <a:r>
              <a:rPr lang="en-US" sz="3000" dirty="0" smtClean="0">
                <a:solidFill>
                  <a:srgbClr val="FF0000"/>
                </a:solidFill>
              </a:rPr>
              <a:t> </a:t>
            </a:r>
            <a:r>
              <a:rPr lang="en-US" sz="3000" dirty="0" err="1" smtClean="0">
                <a:solidFill>
                  <a:srgbClr val="FF0000"/>
                </a:solidFill>
              </a:rPr>
              <a:t>tipove</a:t>
            </a:r>
            <a:endParaRPr lang="en-US" sz="3000" dirty="0">
              <a:solidFill>
                <a:srgbClr val="FF0000"/>
              </a:solidFill>
            </a:endParaRPr>
          </a:p>
        </p:txBody>
      </p:sp>
      <p:sp>
        <p:nvSpPr>
          <p:cNvPr id="4" name="Rectangle 3"/>
          <p:cNvSpPr/>
          <p:nvPr/>
        </p:nvSpPr>
        <p:spPr>
          <a:xfrm>
            <a:off x="5540548" y="2275550"/>
            <a:ext cx="9711564" cy="1569660"/>
          </a:xfrm>
          <a:prstGeom prst="rect">
            <a:avLst/>
          </a:prstGeom>
        </p:spPr>
        <p:txBody>
          <a:bodyPr wrap="square">
            <a:spAutoFit/>
          </a:bodyPr>
          <a:lstStyle/>
          <a:p>
            <a:r>
              <a:rPr lang="en-US" sz="1600" dirty="0" err="1">
                <a:solidFill>
                  <a:srgbClr val="0000FF"/>
                </a:solidFill>
                <a:latin typeface="Consolas" charset="0"/>
              </a:rPr>
              <a:t>async</a:t>
            </a:r>
            <a:r>
              <a:rPr lang="en-US" sz="1600" dirty="0">
                <a:solidFill>
                  <a:srgbClr val="000000"/>
                </a:solidFill>
                <a:latin typeface="Consolas" charset="0"/>
              </a:rPr>
              <a:t> </a:t>
            </a:r>
            <a:r>
              <a:rPr lang="en-US" sz="1600" dirty="0">
                <a:solidFill>
                  <a:srgbClr val="0000FF"/>
                </a:solidFill>
                <a:latin typeface="Consolas" charset="0"/>
              </a:rPr>
              <a:t>function</a:t>
            </a:r>
            <a:r>
              <a:rPr lang="en-US" sz="1600" dirty="0">
                <a:solidFill>
                  <a:srgbClr val="000000"/>
                </a:solidFill>
                <a:latin typeface="Consolas" charset="0"/>
              </a:rPr>
              <a:t> </a:t>
            </a:r>
            <a:r>
              <a:rPr lang="en-US" sz="1600" dirty="0" err="1">
                <a:solidFill>
                  <a:srgbClr val="000000"/>
                </a:solidFill>
                <a:latin typeface="Consolas" charset="0"/>
              </a:rPr>
              <a:t>GetProduct</a:t>
            </a:r>
            <a:r>
              <a:rPr lang="en-US" sz="1600" dirty="0">
                <a:solidFill>
                  <a:srgbClr val="000000"/>
                </a:solidFill>
                <a:latin typeface="Consolas" charset="0"/>
              </a:rPr>
              <a:t>(id: number): Promise&lt;Product&gt; {</a:t>
            </a:r>
          </a:p>
          <a:p>
            <a:r>
              <a:rPr lang="en-US" sz="1600" dirty="0">
                <a:solidFill>
                  <a:srgbClr val="0000FF"/>
                </a:solidFill>
                <a:latin typeface="Consolas" charset="0"/>
              </a:rPr>
              <a:t>  let</a:t>
            </a:r>
            <a:r>
              <a:rPr lang="en-US" sz="1600" dirty="0">
                <a:solidFill>
                  <a:srgbClr val="000000"/>
                </a:solidFill>
                <a:latin typeface="Consolas" charset="0"/>
              </a:rPr>
              <a:t> </a:t>
            </a:r>
            <a:r>
              <a:rPr lang="en-US" sz="1600" dirty="0" err="1">
                <a:solidFill>
                  <a:srgbClr val="000000"/>
                </a:solidFill>
                <a:latin typeface="Consolas" charset="0"/>
              </a:rPr>
              <a:t>resp</a:t>
            </a:r>
            <a:r>
              <a:rPr lang="en-US" sz="1600" dirty="0">
                <a:solidFill>
                  <a:srgbClr val="000000"/>
                </a:solidFill>
                <a:latin typeface="Consolas" charset="0"/>
              </a:rPr>
              <a:t> = </a:t>
            </a:r>
            <a:r>
              <a:rPr lang="en-US" sz="1600" dirty="0">
                <a:solidFill>
                  <a:srgbClr val="0000FF"/>
                </a:solidFill>
                <a:latin typeface="Consolas" charset="0"/>
              </a:rPr>
              <a:t>await</a:t>
            </a:r>
            <a:r>
              <a:rPr lang="en-US" sz="1600" dirty="0">
                <a:solidFill>
                  <a:srgbClr val="000000"/>
                </a:solidFill>
                <a:latin typeface="Consolas" charset="0"/>
              </a:rPr>
              <a:t> </a:t>
            </a:r>
            <a:r>
              <a:rPr lang="en-US" sz="1600" dirty="0" err="1">
                <a:solidFill>
                  <a:srgbClr val="000000"/>
                </a:solidFill>
                <a:latin typeface="Consolas" charset="0"/>
              </a:rPr>
              <a:t>axios.get</a:t>
            </a:r>
            <a:r>
              <a:rPr lang="en-US" sz="1600" dirty="0">
                <a:solidFill>
                  <a:srgbClr val="000000"/>
                </a:solidFill>
                <a:latin typeface="Consolas" charset="0"/>
              </a:rPr>
              <a:t>(</a:t>
            </a:r>
            <a:r>
              <a:rPr lang="en-US" sz="1600" dirty="0">
                <a:solidFill>
                  <a:srgbClr val="A31515"/>
                </a:solidFill>
                <a:latin typeface="Consolas" charset="0"/>
              </a:rPr>
              <a:t>"shop/product"</a:t>
            </a:r>
            <a:r>
              <a:rPr lang="en-US" sz="1600" dirty="0">
                <a:solidFill>
                  <a:srgbClr val="000000"/>
                </a:solidFill>
                <a:latin typeface="Consolas" charset="0"/>
              </a:rPr>
              <a:t>, {</a:t>
            </a:r>
          </a:p>
          <a:p>
            <a:r>
              <a:rPr lang="en-US" sz="1600" dirty="0">
                <a:solidFill>
                  <a:srgbClr val="000000"/>
                </a:solidFill>
                <a:latin typeface="Consolas" charset="0"/>
              </a:rPr>
              <a:t>      </a:t>
            </a:r>
            <a:r>
              <a:rPr lang="en-US" sz="1600" dirty="0" err="1">
                <a:solidFill>
                  <a:srgbClr val="000000"/>
                </a:solidFill>
                <a:latin typeface="Consolas" charset="0"/>
              </a:rPr>
              <a:t>params</a:t>
            </a:r>
            <a:r>
              <a:rPr lang="en-US" sz="1600" dirty="0">
                <a:solidFill>
                  <a:srgbClr val="000000"/>
                </a:solidFill>
                <a:latin typeface="Consolas" charset="0"/>
              </a:rPr>
              <a:t>: { id: id }</a:t>
            </a:r>
          </a:p>
          <a:p>
            <a:r>
              <a:rPr lang="en-US" sz="1600" dirty="0">
                <a:solidFill>
                  <a:srgbClr val="000000"/>
                </a:solidFill>
                <a:latin typeface="Consolas" charset="0"/>
              </a:rPr>
              <a:t>  });</a:t>
            </a:r>
          </a:p>
          <a:p>
            <a:r>
              <a:rPr lang="en-US" sz="1600" dirty="0">
                <a:solidFill>
                  <a:srgbClr val="0000FF"/>
                </a:solidFill>
                <a:latin typeface="Consolas" charset="0"/>
              </a:rPr>
              <a:t>  return</a:t>
            </a:r>
            <a:r>
              <a:rPr lang="en-US" sz="1600" dirty="0">
                <a:solidFill>
                  <a:srgbClr val="000000"/>
                </a:solidFill>
                <a:latin typeface="Consolas" charset="0"/>
              </a:rPr>
              <a:t> </a:t>
            </a:r>
            <a:r>
              <a:rPr lang="en-US" sz="1600" dirty="0" err="1">
                <a:solidFill>
                  <a:srgbClr val="000000"/>
                </a:solidFill>
                <a:latin typeface="Consolas" charset="0"/>
              </a:rPr>
              <a:t>resp.data</a:t>
            </a:r>
            <a:r>
              <a:rPr lang="en-US" sz="1600" dirty="0">
                <a:solidFill>
                  <a:srgbClr val="000000"/>
                </a:solidFill>
                <a:latin typeface="Consolas" charset="0"/>
              </a:rPr>
              <a:t> </a:t>
            </a:r>
            <a:r>
              <a:rPr lang="en-US" sz="1600" dirty="0">
                <a:solidFill>
                  <a:srgbClr val="0000FF"/>
                </a:solidFill>
                <a:latin typeface="Consolas" charset="0"/>
              </a:rPr>
              <a:t>as</a:t>
            </a:r>
            <a:r>
              <a:rPr lang="en-US" sz="1600" dirty="0">
                <a:solidFill>
                  <a:srgbClr val="000000"/>
                </a:solidFill>
                <a:latin typeface="Consolas" charset="0"/>
              </a:rPr>
              <a:t> Product;</a:t>
            </a:r>
          </a:p>
          <a:p>
            <a:r>
              <a:rPr lang="en-US" sz="1600" dirty="0">
                <a:solidFill>
                  <a:srgbClr val="000000"/>
                </a:solidFill>
                <a:latin typeface="Consolas" charset="0"/>
              </a:rPr>
              <a:t>}</a:t>
            </a:r>
          </a:p>
        </p:txBody>
      </p:sp>
      <p:sp>
        <p:nvSpPr>
          <p:cNvPr id="5" name="Rectangle 4"/>
          <p:cNvSpPr/>
          <p:nvPr/>
        </p:nvSpPr>
        <p:spPr>
          <a:xfrm>
            <a:off x="386590" y="2275550"/>
            <a:ext cx="9443209" cy="3046988"/>
          </a:xfrm>
          <a:prstGeom prst="rect">
            <a:avLst/>
          </a:prstGeom>
        </p:spPr>
        <p:txBody>
          <a:bodyPr wrap="square">
            <a:spAutoFit/>
          </a:bodyPr>
          <a:lstStyle/>
          <a:p>
            <a:r>
              <a:rPr lang="en-US" sz="1600" dirty="0">
                <a:solidFill>
                  <a:srgbClr val="0000FF"/>
                </a:solidFill>
                <a:latin typeface="Consolas" charset="0"/>
              </a:rPr>
              <a:t>class</a:t>
            </a:r>
            <a:r>
              <a:rPr lang="en-US" sz="1600" dirty="0">
                <a:solidFill>
                  <a:srgbClr val="000000"/>
                </a:solidFill>
                <a:latin typeface="Consolas" charset="0"/>
              </a:rPr>
              <a:t> Product </a:t>
            </a:r>
            <a:r>
              <a:rPr lang="en-US" sz="1600" dirty="0" smtClean="0">
                <a:solidFill>
                  <a:srgbClr val="000000"/>
                </a:solidFill>
                <a:latin typeface="Consolas" charset="0"/>
              </a:rPr>
              <a:t>{</a:t>
            </a:r>
          </a:p>
          <a:p>
            <a:endParaRPr lang="en-US" sz="1600" dirty="0">
              <a:solidFill>
                <a:srgbClr val="000000"/>
              </a:solidFill>
              <a:latin typeface="Consolas" charset="0"/>
            </a:endParaRPr>
          </a:p>
          <a:p>
            <a:r>
              <a:rPr lang="en-US" sz="1600" dirty="0" smtClean="0">
                <a:solidFill>
                  <a:srgbClr val="000000"/>
                </a:solidFill>
                <a:latin typeface="Consolas" charset="0"/>
              </a:rPr>
              <a:t>  name</a:t>
            </a:r>
            <a:r>
              <a:rPr lang="en-US" sz="1600" dirty="0">
                <a:solidFill>
                  <a:srgbClr val="000000"/>
                </a:solidFill>
                <a:latin typeface="Consolas" charset="0"/>
              </a:rPr>
              <a:t>: string;</a:t>
            </a:r>
          </a:p>
          <a:p>
            <a:r>
              <a:rPr lang="en-US" sz="1600" dirty="0" smtClean="0">
                <a:solidFill>
                  <a:srgbClr val="000000"/>
                </a:solidFill>
                <a:latin typeface="Consolas" charset="0"/>
              </a:rPr>
              <a:t>  price</a:t>
            </a:r>
            <a:r>
              <a:rPr lang="en-US" sz="1600" dirty="0">
                <a:solidFill>
                  <a:srgbClr val="000000"/>
                </a:solidFill>
                <a:latin typeface="Consolas" charset="0"/>
              </a:rPr>
              <a:t>: number;</a:t>
            </a:r>
          </a:p>
          <a:p>
            <a:r>
              <a:rPr lang="en-US" sz="1600" dirty="0" smtClean="0">
                <a:solidFill>
                  <a:srgbClr val="000000"/>
                </a:solidFill>
                <a:latin typeface="Consolas" charset="0"/>
              </a:rPr>
              <a:t>  discount: </a:t>
            </a:r>
            <a:r>
              <a:rPr lang="en-US" sz="1600" dirty="0">
                <a:solidFill>
                  <a:srgbClr val="000000"/>
                </a:solidFill>
                <a:latin typeface="Consolas" charset="0"/>
              </a:rPr>
              <a:t>number;</a:t>
            </a:r>
          </a:p>
          <a:p>
            <a:r>
              <a:rPr lang="en-US" sz="1600" dirty="0">
                <a:solidFill>
                  <a:srgbClr val="000000"/>
                </a:solidFill>
                <a:latin typeface="Consolas" charset="0"/>
              </a:rPr>
              <a:t/>
            </a:r>
            <a:br>
              <a:rPr lang="en-US" sz="1600" dirty="0">
                <a:solidFill>
                  <a:srgbClr val="000000"/>
                </a:solidFill>
                <a:latin typeface="Consolas" charset="0"/>
              </a:rPr>
            </a:br>
            <a:r>
              <a:rPr lang="en-US" sz="1600" dirty="0" smtClean="0">
                <a:solidFill>
                  <a:srgbClr val="000000"/>
                </a:solidFill>
                <a:latin typeface="Consolas" charset="0"/>
              </a:rPr>
              <a:t>  </a:t>
            </a:r>
            <a:r>
              <a:rPr lang="en-US" sz="1600" dirty="0" err="1" smtClean="0">
                <a:solidFill>
                  <a:srgbClr val="000000"/>
                </a:solidFill>
                <a:latin typeface="Consolas" charset="0"/>
              </a:rPr>
              <a:t>getTotalPrice</a:t>
            </a:r>
            <a:r>
              <a:rPr lang="en-US" sz="1600" dirty="0" smtClean="0">
                <a:solidFill>
                  <a:srgbClr val="000000"/>
                </a:solidFill>
                <a:latin typeface="Consolas" charset="0"/>
              </a:rPr>
              <a:t> </a:t>
            </a:r>
            <a:r>
              <a:rPr lang="en-US" sz="1600" dirty="0">
                <a:solidFill>
                  <a:srgbClr val="000000"/>
                </a:solidFill>
                <a:latin typeface="Consolas" charset="0"/>
              </a:rPr>
              <a:t>= (): number </a:t>
            </a:r>
            <a:r>
              <a:rPr lang="en-US" sz="1600" dirty="0">
                <a:solidFill>
                  <a:srgbClr val="0000FF"/>
                </a:solidFill>
                <a:latin typeface="Consolas" charset="0"/>
              </a:rPr>
              <a:t>=&gt;</a:t>
            </a:r>
            <a:r>
              <a:rPr lang="en-US" sz="1600" dirty="0">
                <a:solidFill>
                  <a:srgbClr val="000000"/>
                </a:solidFill>
                <a:latin typeface="Consolas" charset="0"/>
              </a:rPr>
              <a:t> {</a:t>
            </a:r>
          </a:p>
          <a:p>
            <a:r>
              <a:rPr lang="en-US" sz="1600" dirty="0" smtClean="0">
                <a:solidFill>
                  <a:srgbClr val="0000FF"/>
                </a:solidFill>
                <a:latin typeface="Consolas" charset="0"/>
              </a:rPr>
              <a:t>    return</a:t>
            </a:r>
            <a:r>
              <a:rPr lang="en-US" sz="1600" dirty="0" smtClean="0">
                <a:solidFill>
                  <a:srgbClr val="000000"/>
                </a:solidFill>
                <a:latin typeface="Consolas" charset="0"/>
              </a:rPr>
              <a:t> </a:t>
            </a:r>
            <a:r>
              <a:rPr lang="en-US" sz="1600" dirty="0" err="1">
                <a:solidFill>
                  <a:srgbClr val="0000FF"/>
                </a:solidFill>
                <a:latin typeface="Consolas" charset="0"/>
              </a:rPr>
              <a:t>this</a:t>
            </a:r>
            <a:r>
              <a:rPr lang="en-US" sz="1600" dirty="0" err="1">
                <a:solidFill>
                  <a:srgbClr val="000000"/>
                </a:solidFill>
                <a:latin typeface="Consolas" charset="0"/>
              </a:rPr>
              <a:t>.price</a:t>
            </a:r>
            <a:r>
              <a:rPr lang="en-US" sz="1600" dirty="0">
                <a:solidFill>
                  <a:srgbClr val="000000"/>
                </a:solidFill>
                <a:latin typeface="Consolas" charset="0"/>
              </a:rPr>
              <a:t> </a:t>
            </a:r>
            <a:r>
              <a:rPr lang="en-US" sz="1600" dirty="0" smtClean="0">
                <a:solidFill>
                  <a:srgbClr val="000000"/>
                </a:solidFill>
                <a:latin typeface="Consolas" charset="0"/>
              </a:rPr>
              <a:t>* </a:t>
            </a:r>
          </a:p>
          <a:p>
            <a:r>
              <a:rPr lang="en-US" sz="1600" dirty="0">
                <a:solidFill>
                  <a:srgbClr val="000000"/>
                </a:solidFill>
                <a:latin typeface="Consolas" charset="0"/>
              </a:rPr>
              <a:t> </a:t>
            </a:r>
            <a:r>
              <a:rPr lang="en-US" sz="1600" dirty="0" smtClean="0">
                <a:solidFill>
                  <a:srgbClr val="000000"/>
                </a:solidFill>
                <a:latin typeface="Consolas" charset="0"/>
              </a:rPr>
              <a:t>          (</a:t>
            </a:r>
            <a:r>
              <a:rPr lang="en-US" sz="1600" dirty="0">
                <a:solidFill>
                  <a:srgbClr val="09885A"/>
                </a:solidFill>
                <a:latin typeface="Consolas" charset="0"/>
              </a:rPr>
              <a:t>1</a:t>
            </a:r>
            <a:r>
              <a:rPr lang="en-US" sz="1600" dirty="0">
                <a:solidFill>
                  <a:srgbClr val="000000"/>
                </a:solidFill>
                <a:latin typeface="Consolas" charset="0"/>
              </a:rPr>
              <a:t> - </a:t>
            </a:r>
            <a:r>
              <a:rPr lang="en-US" sz="1600" dirty="0" err="1" smtClean="0">
                <a:solidFill>
                  <a:srgbClr val="0000FF"/>
                </a:solidFill>
                <a:latin typeface="Consolas" charset="0"/>
              </a:rPr>
              <a:t>this</a:t>
            </a:r>
            <a:r>
              <a:rPr lang="en-US" sz="1600" dirty="0" err="1" smtClean="0">
                <a:solidFill>
                  <a:srgbClr val="000000"/>
                </a:solidFill>
                <a:latin typeface="Consolas" charset="0"/>
              </a:rPr>
              <a:t>.discount</a:t>
            </a:r>
            <a:r>
              <a:rPr lang="en-US" sz="1600" dirty="0" smtClean="0">
                <a:solidFill>
                  <a:srgbClr val="000000"/>
                </a:solidFill>
                <a:latin typeface="Consolas" charset="0"/>
              </a:rPr>
              <a:t> / </a:t>
            </a:r>
            <a:r>
              <a:rPr lang="en-US" sz="1600" dirty="0">
                <a:solidFill>
                  <a:srgbClr val="09885A"/>
                </a:solidFill>
                <a:latin typeface="Consolas" charset="0"/>
              </a:rPr>
              <a:t>100</a:t>
            </a:r>
            <a:r>
              <a:rPr lang="en-US" sz="1600" dirty="0">
                <a:solidFill>
                  <a:srgbClr val="000000"/>
                </a:solidFill>
                <a:latin typeface="Consolas" charset="0"/>
              </a:rPr>
              <a:t>);</a:t>
            </a:r>
          </a:p>
          <a:p>
            <a:r>
              <a:rPr lang="en-US" sz="1600" dirty="0" smtClean="0">
                <a:solidFill>
                  <a:srgbClr val="000000"/>
                </a:solidFill>
                <a:latin typeface="Consolas" charset="0"/>
              </a:rPr>
              <a:t>  };</a:t>
            </a:r>
          </a:p>
          <a:p>
            <a:endParaRPr lang="en-US" sz="1600" dirty="0">
              <a:solidFill>
                <a:srgbClr val="000000"/>
              </a:solidFill>
              <a:latin typeface="Consolas" charset="0"/>
            </a:endParaRPr>
          </a:p>
          <a:p>
            <a:r>
              <a:rPr lang="en-US" sz="1600" dirty="0">
                <a:solidFill>
                  <a:srgbClr val="000000"/>
                </a:solidFill>
                <a:latin typeface="Consolas" charset="0"/>
              </a:rPr>
              <a:t>}</a:t>
            </a:r>
            <a:endParaRPr lang="en-US" sz="1600" b="0" dirty="0">
              <a:solidFill>
                <a:srgbClr val="000000"/>
              </a:solidFill>
              <a:effectLst/>
              <a:latin typeface="Consolas" charset="0"/>
            </a:endParaRPr>
          </a:p>
        </p:txBody>
      </p:sp>
    </p:spTree>
    <p:extLst>
      <p:ext uri="{BB962C8B-B14F-4D97-AF65-F5344CB8AC3E}">
        <p14:creationId xmlns:p14="http://schemas.microsoft.com/office/powerpoint/2010/main" val="136283764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ATD10_pptTemplate">
  <a:themeElements>
    <a:clrScheme name="ATD12">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D99B4CAC-EB1F-413A-ABA3-D7163755FC5A}" vid="{B5DA2850-BF8D-4F54-9669-8EC5F80BD5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64EE576195D844D99E124BF75129AE2" ma:contentTypeVersion="0" ma:contentTypeDescription="Create a new document." ma:contentTypeScope="" ma:versionID="47e6058a989604ede8c9c2da07c137e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http://purl.org/dc/dcmitype/"/>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ED27CE94-B6F1-4A03-BE66-D7C2650C8E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ATD12</Template>
  <TotalTime>2583</TotalTime>
  <Words>1740</Words>
  <Application>Microsoft Macintosh PowerPoint</Application>
  <PresentationFormat>Custom</PresentationFormat>
  <Paragraphs>511</Paragraphs>
  <Slides>60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Consolas</vt:lpstr>
      <vt:lpstr>Menlo</vt:lpstr>
      <vt:lpstr>Segoe Pro</vt:lpstr>
      <vt:lpstr>Segoe Pro Light</vt:lpstr>
      <vt:lpstr>Segoe UI</vt:lpstr>
      <vt:lpstr>Segoe UI Light</vt:lpstr>
      <vt:lpstr>Wingdings</vt:lpstr>
      <vt:lpstr>Arial</vt:lpstr>
      <vt:lpstr>ATD10_pptTemplate</vt:lpstr>
      <vt:lpstr>PowerPoint Presentation</vt:lpstr>
      <vt:lpstr>JavaScript recepti za .NET Developere</vt:lpstr>
      <vt:lpstr>PowerPoint Presentation</vt:lpstr>
      <vt:lpstr>PowerPoint Presentation</vt:lpstr>
      <vt:lpstr>PowerPoint Presentation</vt:lpstr>
      <vt:lpstr>PowerPoint Presentation</vt:lpstr>
      <vt:lpstr>Lista zahtjeva (1/4)  Razuman jezik</vt:lpstr>
      <vt:lpstr>Lista zahtjeva (1/4)  Razuman jezik</vt:lpstr>
      <vt:lpstr>Lista zahtjeva (1/4)  Razuman jezik  - bonus bodovi za tipove</vt:lpstr>
      <vt:lpstr>Lista zahtjeva (2/4)  Ispomoć prilikom čovječnosti</vt:lpstr>
      <vt:lpstr>Lista zahtjeva (3/4)  Podrška za module</vt:lpstr>
      <vt:lpstr>Lista zahtjeva (3/4)  Podrška za module</vt:lpstr>
      <vt:lpstr>Lista zahtjeva (3/4)  Podrška za module</vt:lpstr>
      <vt:lpstr>Lista zahtjeva (3/4)  Podrška za module</vt:lpstr>
      <vt:lpstr>Lista zahtjeva (4/4)  Podrška za upravljanje paketima i projektom</vt:lpstr>
      <vt:lpstr>PowerPoint Presentation</vt:lpstr>
      <vt:lpstr>PowerPoint Presentation</vt:lpstr>
      <vt:lpstr>Hvala na pažnji!</vt:lpstr>
      <vt:lpstr>Klasični ASP.NET projekti</vt:lpstr>
      <vt:lpstr>PowerPoint Presentation</vt:lpstr>
      <vt:lpstr>npm</vt:lpstr>
      <vt:lpstr>npm</vt:lpstr>
      <vt:lpstr>npm</vt:lpstr>
      <vt:lpstr>npm</vt:lpstr>
      <vt:lpstr>npm</vt:lpstr>
      <vt:lpstr>npm</vt:lpstr>
      <vt:lpstr>npm</vt:lpstr>
      <vt:lpstr>npm</vt:lpstr>
      <vt:lpstr>npm</vt:lpstr>
      <vt:lpstr>npm</vt:lpstr>
      <vt:lpstr>PowerPoint Presentation</vt:lpstr>
      <vt:lpstr>PowerPoint Presentation</vt:lpstr>
      <vt:lpstr>PowerPoint Presentation</vt:lpstr>
      <vt:lpstr>PowerPoint Presentation</vt:lpstr>
      <vt:lpstr>webpack</vt:lpstr>
      <vt:lpstr>webpack</vt:lpstr>
      <vt:lpstr>webpack</vt:lpstr>
      <vt:lpstr>webpack</vt:lpstr>
      <vt:lpstr>webpack</vt:lpstr>
      <vt:lpstr>webpack</vt:lpstr>
      <vt:lpstr>webpack</vt:lpstr>
      <vt:lpstr>webpack</vt:lpstr>
      <vt:lpstr>webpack</vt:lpstr>
      <vt:lpstr>webpack – SPA</vt:lpstr>
      <vt:lpstr>webpack – non-SPA</vt:lpstr>
      <vt:lpstr>webpack – non-SPA</vt:lpstr>
      <vt:lpstr>PowerPoint Presentation</vt:lpstr>
      <vt:lpstr>PowerPoint Presentation</vt:lpstr>
      <vt:lpstr>Razvojni alati</vt:lpstr>
      <vt:lpstr>VS Code ekstenzije</vt:lpstr>
      <vt:lpstr>VS Code ekstenzije</vt:lpstr>
      <vt:lpstr>VS Code ekstenzije</vt:lpstr>
      <vt:lpstr>VS Code ekstenzije</vt:lpstr>
      <vt:lpstr>Popularni npm paketi</vt:lpstr>
      <vt:lpstr>Popularni npm paketi</vt:lpstr>
      <vt:lpstr>PowerPoint Presentation</vt:lpstr>
      <vt:lpstr>PowerPoint Presentation</vt:lpstr>
      <vt:lpstr>Zaključno</vt:lpstr>
      <vt:lpstr>Hvala na pažnji!</vt:lpstr>
      <vt:lpstr>PowerPoint Presentation</vt:lpstr>
    </vt:vector>
  </TitlesOfParts>
  <Manager>Ron Sasaki</Manager>
  <Company>Stozer</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Robert Knežević</dc:creator>
  <cp:keywords>MSVID, Brand Guidelines, Branding, Internal Group, cornerstone tile, Visual Identity, grid</cp:keywords>
  <cp:lastModifiedBy>Petar Kovačević</cp:lastModifiedBy>
  <cp:revision>340</cp:revision>
  <dcterms:created xsi:type="dcterms:W3CDTF">2017-10-31T10:22:05Z</dcterms:created>
  <dcterms:modified xsi:type="dcterms:W3CDTF">2017-12-04T13:58:13Z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0x010100564EE576195D844D99E124BF75129AE2</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